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00" r:id="rId5"/>
    <p:sldId id="281" r:id="rId6"/>
    <p:sldId id="2548" r:id="rId7"/>
    <p:sldId id="2544" r:id="rId8"/>
    <p:sldId id="2545" r:id="rId9"/>
    <p:sldId id="2546" r:id="rId10"/>
    <p:sldId id="2551" r:id="rId11"/>
    <p:sldId id="2553" r:id="rId12"/>
    <p:sldId id="2511" r:id="rId1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22A28-9BB6-4312-BC20-3B28D3CB1EB4}" type="datetimeFigureOut">
              <a:t>05/06/2025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41543-4BE2-4338-A10F-C096BE8A38B1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01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43EEE-D075-4703-8AE6-DED58529250B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6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43EEE-D075-4703-8AE6-DED58529250B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5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43EEE-D075-4703-8AE6-DED58529250B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2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43EEE-D075-4703-8AE6-DED58529250B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6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0D65-25BE-065F-76D1-280F65881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DAF43-1C1E-62CB-A2C8-73482AF80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D589-F54B-F653-3C3D-DD40992C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2AD69-BD39-7D1E-5096-5A189280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427C2-90A3-52B2-070C-07EEC834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65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89F2-BC61-A6E5-50E3-CF4BB76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D1C69-22EA-4BDF-1CBD-C662DFD38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BFEF2-4BF6-4C21-4BF2-FD615DCD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82020-F742-2A30-B040-C21D5BE3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C657-0DA3-D626-07AA-D973C8AE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6034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B2ED7-1083-C34D-E0C8-59E6BA115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8FD91-456E-D43B-0016-F9F1D8AE6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C978-3142-237D-DD00-11C40FAC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D839E-4792-F2F9-6691-ABEC581A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0B21B-5809-02AF-9EB2-FF5F12A8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796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je -titleslide - img right - kenniscentrum">
    <p:bg>
      <p:bgPr>
        <a:solidFill>
          <a:srgbClr val="EE7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851" y="0"/>
            <a:ext cx="6096000" cy="685800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092"/>
            </a:lvl1pPr>
          </a:lstStyle>
          <a:p>
            <a:r>
              <a:rPr lang="nl-NL" sz="1092"/>
              <a:t>Plaats hier een afbeelding en via afbeeldingsindeling kun je de afbeelding bijsnijden en positioneren in het venster</a:t>
            </a:r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00950" y="2227599"/>
            <a:ext cx="4805736" cy="2762838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5336" b="0" i="0" spc="-3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/>
              <a:t>Hier is ruimte </a:t>
            </a:r>
            <a:br>
              <a:rPr lang="nl-NL"/>
            </a:br>
            <a:r>
              <a:rPr lang="nl-NL"/>
              <a:t>voor een titel over drie regels</a:t>
            </a:r>
            <a:endParaRPr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EF8D8FF9-2B86-BEE3-7C4D-B96F0C5776EF}"/>
              </a:ext>
            </a:extLst>
          </p:cNvPr>
          <p:cNvSpPr/>
          <p:nvPr userDrawn="1"/>
        </p:nvSpPr>
        <p:spPr>
          <a:xfrm>
            <a:off x="618055" y="482294"/>
            <a:ext cx="523463" cy="525266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bg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4881AE38-02D3-4499-A795-01BB4D2D5545}"/>
              </a:ext>
            </a:extLst>
          </p:cNvPr>
          <p:cNvSpPr/>
          <p:nvPr userDrawn="1"/>
        </p:nvSpPr>
        <p:spPr>
          <a:xfrm>
            <a:off x="1231447" y="615915"/>
            <a:ext cx="1015642" cy="266864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F030BBB2-78A9-B4C9-0232-F191DA264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43" y="5416896"/>
            <a:ext cx="4805943" cy="833665"/>
          </a:xfrm>
        </p:spPr>
        <p:txBody>
          <a:bodyPr anchor="b" anchorCtr="0"/>
          <a:lstStyle>
            <a:lvl1pPr>
              <a:lnSpc>
                <a:spcPct val="85000"/>
              </a:lnSpc>
              <a:defRPr sz="291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911" err="1"/>
              <a:t>Hier</a:t>
            </a:r>
            <a:r>
              <a:rPr lang="en-US" sz="2911"/>
              <a:t> is </a:t>
            </a:r>
            <a:r>
              <a:rPr lang="en-US" sz="2911" err="1"/>
              <a:t>ruimte</a:t>
            </a:r>
            <a:r>
              <a:rPr lang="en-US" sz="2911"/>
              <a:t> </a:t>
            </a:r>
            <a:br>
              <a:rPr lang="en-US" sz="2911"/>
            </a:br>
            <a:r>
              <a:rPr lang="en-US" sz="2911" err="1"/>
              <a:t>voor</a:t>
            </a:r>
            <a:r>
              <a:rPr lang="en-US" sz="2911"/>
              <a:t> </a:t>
            </a:r>
            <a:r>
              <a:rPr lang="en-US" sz="2911" err="1"/>
              <a:t>een</a:t>
            </a:r>
            <a:r>
              <a:rPr lang="en-US" sz="2911"/>
              <a:t> </a:t>
            </a:r>
            <a:r>
              <a:rPr lang="en-US" sz="2911" err="1"/>
              <a:t>ondertitel</a:t>
            </a:r>
            <a:endParaRPr lang="en-US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79E689-D14F-7C38-9C43-9C64A47BE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3491" y="611169"/>
            <a:ext cx="6390" cy="261965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485"/>
            </a:lvl1pPr>
          </a:lstStyle>
          <a:p>
            <a:pPr lvl="0"/>
            <a:r>
              <a:rPr lang="nl-NL"/>
              <a:t> 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7EE98A-34AA-3736-9FA5-18CE70D21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2983" y="591331"/>
            <a:ext cx="2200122" cy="154119"/>
          </a:xfrm>
        </p:spPr>
        <p:txBody>
          <a:bodyPr/>
          <a:lstStyle>
            <a:lvl1pPr algn="r">
              <a:defRPr sz="970" b="1">
                <a:latin typeface="+mn-lt"/>
              </a:defRPr>
            </a:lvl1pPr>
            <a:lvl2pPr algn="r">
              <a:defRPr sz="970" b="1">
                <a:latin typeface="+mn-lt"/>
              </a:defRPr>
            </a:lvl2pPr>
            <a:lvl3pPr algn="r">
              <a:defRPr sz="970" b="1">
                <a:latin typeface="+mn-lt"/>
              </a:defRPr>
            </a:lvl3pPr>
            <a:lvl4pPr algn="r">
              <a:defRPr sz="970" b="1">
                <a:latin typeface="+mn-lt"/>
              </a:defRPr>
            </a:lvl4pPr>
            <a:lvl5pPr algn="r">
              <a:defRPr sz="970" b="1">
                <a:latin typeface="+mn-lt"/>
              </a:defRPr>
            </a:lvl5pPr>
          </a:lstStyle>
          <a:p>
            <a:pPr lvl="0"/>
            <a:r>
              <a:rPr lang="nl-NL"/>
              <a:t>Kenniscentrum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95D5A6D-6CC1-1D52-3C25-83986A4BF8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2983" y="741108"/>
            <a:ext cx="2200122" cy="154119"/>
          </a:xfrm>
        </p:spPr>
        <p:txBody>
          <a:bodyPr/>
          <a:lstStyle>
            <a:lvl1pPr algn="r">
              <a:defRPr sz="970" b="0">
                <a:latin typeface="+mn-lt"/>
              </a:defRPr>
            </a:lvl1pPr>
            <a:lvl2pPr algn="r">
              <a:defRPr sz="970" b="0">
                <a:latin typeface="+mn-lt"/>
              </a:defRPr>
            </a:lvl2pPr>
            <a:lvl3pPr algn="r">
              <a:defRPr sz="970" b="0">
                <a:latin typeface="+mn-lt"/>
              </a:defRPr>
            </a:lvl3pPr>
            <a:lvl4pPr algn="r">
              <a:defRPr sz="970" b="0">
                <a:latin typeface="+mn-lt"/>
              </a:defRPr>
            </a:lvl4pPr>
            <a:lvl5pPr algn="r">
              <a:defRPr sz="97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/>
              <a:t>Kunst &amp; Samenleving</a:t>
            </a:r>
          </a:p>
        </p:txBody>
      </p:sp>
    </p:spTree>
    <p:extLst>
      <p:ext uri="{BB962C8B-B14F-4D97-AF65-F5344CB8AC3E}">
        <p14:creationId xmlns:p14="http://schemas.microsoft.com/office/powerpoint/2010/main" val="131045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9662-15CD-EDC2-2D20-B4EEF6C7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EFEFF-CE19-2EF4-9F63-059916ECD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FE65-3ECF-3997-F3D8-75F466A6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279-C529-6571-82BE-0CAFFA7B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32E10-C1B5-7852-FEC6-12D950FA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5867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445D-92E9-6D39-029C-D6258A59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E6931-47B6-ED44-C096-FD9636E9E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09133-8276-2DEB-CADF-C1995302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26E16-85CF-3674-D9DC-FBDE3C1D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D5BA0-B180-002E-E99E-9D3E6CA9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357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F20E-11FF-708D-B2FC-A05748E5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42809-750B-E185-5681-284802AF4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92158-727A-5DFF-5281-156122664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6EAFF-3ADB-7B8D-5536-368A44DE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9D503-40EF-E36F-3E9E-C7C5AAE2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F5F9A-401B-CAC9-B303-7B729F0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592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8DE9-68A4-490D-EFCF-1433B289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7083-86CB-017E-4E60-BA67AA986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85D04-B3AD-1211-1E3B-355FFFCC6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EA6BE-594E-413D-29D9-307D05B11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9383A-A11D-690C-B5E1-6B2767D76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2CDB6-8EEE-87FF-4FAF-A9B08DAA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15221-12A8-91DD-901A-F14E30F3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147D7-92EC-DE60-D745-3B150C7D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749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E441-CBB6-9A4B-BF4D-C9C64569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E490A-22EF-E209-339D-45D6D3F1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48A02-D01E-5739-7921-32BC58E4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3CF5F-2AB1-C805-DC50-CD3ACCD5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460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E3CBD-1DD6-02CC-A882-9E53FAB1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99C64-DAF8-98FA-E1C1-19189DBD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5BB24-AE39-763C-AE55-8A543B29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6475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5F18-D19C-19F5-C915-52BB7755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A0FC-D90D-23EA-609E-A397D4AA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6FF3B-936D-30F7-D97D-23A89C836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FC1E-A71B-A3D3-86AD-EC992444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3125C-95A6-A884-440B-F6AED969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F67CB-DC19-1FFC-199B-A71AF3DA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3896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95AE-9EEB-58BC-8AFF-FCB56C7A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B375F-3439-8A7F-3DD3-96040401A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2B4E7-109D-5B2C-659E-9E19ACAB2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D40DB-CD34-AE0E-1DB4-5C11B179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F93FA-6F7B-E5A8-257E-7ED16A7E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ADFED-8B10-7FE2-C31D-DD66CC30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0625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27C80-D1CC-A849-8B20-9D99E728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F4F2E-5460-5644-8034-690EA42F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1E18-94F1-9515-F78F-FA724E51B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844109-1C63-4CCA-8E71-5F6CD7F80717}" type="datetimeFigureOut">
              <a:rPr lang="en-NL" smtClean="0"/>
              <a:t>05/06/2025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EA9A1-1900-6EAD-B3A2-CA8943187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43234-5CD0-222E-8009-595D681FD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AE61AB-0C25-42D8-ACE9-A4E21FAC9C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365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nieuws/2025/22/twee-derde-van-de-ondernemers-ervaart-personeelstekor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fountain with a red light in the middle of a city&#10;&#10;Description automatically generated">
            <a:extLst>
              <a:ext uri="{FF2B5EF4-FFF2-40B4-BE49-F238E27FC236}">
                <a16:creationId xmlns:a16="http://schemas.microsoft.com/office/drawing/2014/main" id="{8B4BA2C6-2A54-7695-39A6-390ABF409E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5" r="20325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E1C510-780B-E407-470D-A7DAF9E4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Workshop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Arbeidsmarkt</a:t>
            </a:r>
            <a:r>
              <a:rPr lang="en-US" dirty="0"/>
              <a:t> </a:t>
            </a:r>
            <a:r>
              <a:rPr lang="en-US" dirty="0" err="1"/>
              <a:t>Transitie</a:t>
            </a:r>
            <a:endParaRPr lang="en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F2EE8C-02D5-63E3-49C2-ABCEEB4B8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Rolf Velthuijs</a:t>
            </a:r>
          </a:p>
          <a:p>
            <a:pPr marL="0" indent="0">
              <a:buNone/>
            </a:pPr>
            <a:r>
              <a:rPr lang="en-US" dirty="0"/>
              <a:t>R.J.Velthuijs@pl.hanze.nl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6946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26"/>
          <a:stretch>
            <a:fillRect/>
          </a:stretch>
        </p:blipFill>
        <p:spPr>
          <a:xfrm>
            <a:off x="0" y="5216070"/>
            <a:ext cx="12192000" cy="16807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7177" y="341101"/>
            <a:ext cx="8833664" cy="66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501"/>
              </a:lnSpc>
            </a:pPr>
            <a:r>
              <a:rPr lang="en-US" sz="4000" dirty="0" err="1">
                <a:solidFill>
                  <a:srgbClr val="EE7F00"/>
                </a:solidFill>
                <a:latin typeface="+mj-lt"/>
              </a:rPr>
              <a:t>Achtergrond</a:t>
            </a:r>
            <a:r>
              <a:rPr lang="en-US" sz="4000" dirty="0">
                <a:solidFill>
                  <a:srgbClr val="EE7F00"/>
                </a:solidFill>
                <a:latin typeface="+mj-lt"/>
              </a:rPr>
              <a:t> Rolf Velthuijs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5609" y="973349"/>
            <a:ext cx="9942223" cy="412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89"/>
              </a:lnSpc>
            </a:pPr>
            <a:r>
              <a:rPr lang="en-US" sz="2400" dirty="0" err="1">
                <a:solidFill>
                  <a:srgbClr val="333333"/>
                </a:solidFill>
              </a:rPr>
              <a:t>Werkzaam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bij</a:t>
            </a:r>
            <a:r>
              <a:rPr lang="en-US" sz="2400" dirty="0">
                <a:solidFill>
                  <a:srgbClr val="333333"/>
                </a:solidFill>
              </a:rPr>
              <a:t> KPN en </a:t>
            </a:r>
            <a:r>
              <a:rPr lang="en-US" sz="2400" dirty="0" err="1">
                <a:solidFill>
                  <a:srgbClr val="333333"/>
                </a:solidFill>
              </a:rPr>
              <a:t>bij</a:t>
            </a:r>
            <a:r>
              <a:rPr lang="en-US" sz="2400" dirty="0">
                <a:solidFill>
                  <a:srgbClr val="333333"/>
                </a:solidFill>
              </a:rPr>
              <a:t> de </a:t>
            </a:r>
            <a:r>
              <a:rPr lang="en-US" sz="2400" dirty="0" err="1">
                <a:solidFill>
                  <a:srgbClr val="333333"/>
                </a:solidFill>
              </a:rPr>
              <a:t>Hanzehogeschool</a:t>
            </a:r>
            <a:r>
              <a:rPr lang="en-US" sz="2400" dirty="0">
                <a:solidFill>
                  <a:srgbClr val="333333"/>
                </a:solidFill>
              </a:rPr>
              <a:t> (HBO ICT) [80/20]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15831" y="1553440"/>
            <a:ext cx="5382615" cy="3680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319" lvl="1">
              <a:lnSpc>
                <a:spcPct val="150000"/>
              </a:lnSpc>
            </a:pPr>
            <a:r>
              <a:rPr lang="en-US" sz="1800" b="1" dirty="0" err="1"/>
              <a:t>Achtergrond</a:t>
            </a:r>
            <a:r>
              <a:rPr lang="en-US" sz="1800" b="1" dirty="0"/>
              <a:t> </a:t>
            </a:r>
            <a:r>
              <a:rPr lang="en-US" sz="1800" b="1" dirty="0" err="1"/>
              <a:t>bij</a:t>
            </a:r>
            <a:r>
              <a:rPr lang="en-US" sz="1800" b="1" dirty="0"/>
              <a:t> de </a:t>
            </a:r>
            <a:r>
              <a:rPr lang="en-US" sz="1800" b="1" dirty="0" err="1"/>
              <a:t>Hanzehogeschool</a:t>
            </a:r>
            <a:endParaRPr lang="en-US" sz="1800" b="1" dirty="0"/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Docent </a:t>
            </a:r>
            <a:r>
              <a:rPr lang="en-US" sz="1800" dirty="0" err="1"/>
              <a:t>Onderzoeker</a:t>
            </a:r>
            <a:endParaRPr lang="en-US" sz="1800" dirty="0"/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Lectoraat</a:t>
            </a:r>
            <a:r>
              <a:rPr lang="en-US" sz="1800" dirty="0"/>
              <a:t> new business &amp; IT</a:t>
            </a:r>
          </a:p>
          <a:p>
            <a:pPr marL="252319" lvl="1">
              <a:lnSpc>
                <a:spcPct val="150000"/>
              </a:lnSpc>
            </a:pPr>
            <a:r>
              <a:rPr lang="en-US" sz="1800" dirty="0"/>
              <a:t>Topics: </a:t>
            </a:r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Energie</a:t>
            </a:r>
            <a:r>
              <a:rPr lang="en-US" sz="1800" dirty="0"/>
              <a:t> en ICT (Smart Energy)</a:t>
            </a:r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Oplossingen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netbeheerders</a:t>
            </a:r>
            <a:endParaRPr lang="en-US" sz="1800" dirty="0"/>
          </a:p>
          <a:p>
            <a:pPr marL="252319" lvl="1">
              <a:lnSpc>
                <a:spcPct val="150000"/>
              </a:lnSpc>
            </a:pPr>
            <a:r>
              <a:rPr lang="en-US" sz="1800" b="1" dirty="0" err="1"/>
              <a:t>Problemen</a:t>
            </a:r>
            <a:r>
              <a:rPr lang="en-US" sz="1800" b="1" dirty="0"/>
              <a:t>:</a:t>
            </a:r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Menskracht</a:t>
            </a:r>
            <a:r>
              <a:rPr lang="en-US" sz="1800" dirty="0"/>
              <a:t> </a:t>
            </a:r>
          </a:p>
          <a:p>
            <a:pPr>
              <a:lnSpc>
                <a:spcPts val="3033"/>
              </a:lnSpc>
            </a:pPr>
            <a:endParaRPr lang="en-US" sz="2333" dirty="0">
              <a:solidFill>
                <a:srgbClr val="333333"/>
              </a:solidFill>
              <a:latin typeface="Helvetica Neue LT Std 3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6691" y="6492191"/>
            <a:ext cx="4608300" cy="26420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CF0D4BA8-A631-58EC-A894-0D3CDE1621CF}"/>
              </a:ext>
            </a:extLst>
          </p:cNvPr>
          <p:cNvSpPr txBox="1"/>
          <p:nvPr/>
        </p:nvSpPr>
        <p:spPr>
          <a:xfrm>
            <a:off x="593554" y="1553440"/>
            <a:ext cx="5382615" cy="4511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319" lvl="1">
              <a:lnSpc>
                <a:spcPct val="150000"/>
              </a:lnSpc>
            </a:pPr>
            <a:r>
              <a:rPr lang="en-US" sz="1800" b="1" dirty="0" err="1"/>
              <a:t>Achtergrond</a:t>
            </a:r>
            <a:r>
              <a:rPr lang="en-US" sz="1800" b="1" dirty="0"/>
              <a:t> </a:t>
            </a:r>
            <a:r>
              <a:rPr lang="en-US" sz="1800" b="1" dirty="0" err="1"/>
              <a:t>bij</a:t>
            </a:r>
            <a:r>
              <a:rPr lang="en-US" sz="1800" b="1" dirty="0"/>
              <a:t> KPN</a:t>
            </a:r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Architect, Consultant &amp; Product Owner</a:t>
            </a:r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Bij</a:t>
            </a:r>
            <a:r>
              <a:rPr lang="en-US" sz="1800" dirty="0"/>
              <a:t> KPN </a:t>
            </a:r>
            <a:r>
              <a:rPr lang="en-US" sz="1800" dirty="0" err="1"/>
              <a:t>dienst</a:t>
            </a:r>
            <a:r>
              <a:rPr lang="en-US" sz="1800" dirty="0"/>
              <a:t> en ICT </a:t>
            </a:r>
            <a:r>
              <a:rPr lang="en-US" sz="1800" dirty="0" err="1"/>
              <a:t>ontwikkelingen</a:t>
            </a:r>
            <a:r>
              <a:rPr lang="en-US" sz="1800" dirty="0"/>
              <a:t> </a:t>
            </a:r>
            <a:r>
              <a:rPr lang="en-US" sz="1800" dirty="0" err="1"/>
              <a:t>rond</a:t>
            </a:r>
            <a:r>
              <a:rPr lang="en-US" sz="1800" dirty="0"/>
              <a:t> Billing</a:t>
            </a:r>
          </a:p>
          <a:p>
            <a:pPr marL="252319" lvl="1">
              <a:lnSpc>
                <a:spcPct val="150000"/>
              </a:lnSpc>
            </a:pPr>
            <a:r>
              <a:rPr lang="en-US" sz="1800" dirty="0"/>
              <a:t>Topics: </a:t>
            </a:r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Diensten</a:t>
            </a:r>
            <a:r>
              <a:rPr lang="en-US" sz="1800" dirty="0"/>
              <a:t> en </a:t>
            </a:r>
            <a:r>
              <a:rPr lang="en-US" sz="1800" dirty="0" err="1"/>
              <a:t>oplossingen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de </a:t>
            </a:r>
            <a:r>
              <a:rPr lang="en-US" sz="1800" dirty="0" err="1"/>
              <a:t>massa</a:t>
            </a:r>
            <a:r>
              <a:rPr lang="en-US" sz="1800" dirty="0"/>
              <a:t> </a:t>
            </a:r>
            <a:r>
              <a:rPr lang="en-US" sz="1800" dirty="0" err="1"/>
              <a:t>markt</a:t>
            </a:r>
            <a:r>
              <a:rPr lang="en-US" sz="1800" dirty="0"/>
              <a:t> </a:t>
            </a:r>
          </a:p>
          <a:p>
            <a:pPr marL="252319" lvl="1">
              <a:lnSpc>
                <a:spcPct val="150000"/>
              </a:lnSpc>
            </a:pPr>
            <a:r>
              <a:rPr lang="en-US" sz="1800" dirty="0"/>
              <a:t>	=&gt; </a:t>
            </a:r>
            <a:r>
              <a:rPr lang="en-US" sz="1800" dirty="0" err="1"/>
              <a:t>grootschalige</a:t>
            </a:r>
            <a:r>
              <a:rPr lang="en-US" sz="1800" dirty="0"/>
              <a:t> IT </a:t>
            </a:r>
            <a:r>
              <a:rPr lang="en-US" sz="1800" dirty="0" err="1"/>
              <a:t>oplossingen</a:t>
            </a:r>
            <a:endParaRPr lang="en-US" sz="1800" dirty="0"/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Standaardisatie</a:t>
            </a:r>
            <a:r>
              <a:rPr lang="en-US" sz="1800" dirty="0"/>
              <a:t> (</a:t>
            </a:r>
            <a:r>
              <a:rPr lang="en-US" sz="1800" dirty="0" err="1"/>
              <a:t>voorkom</a:t>
            </a:r>
            <a:r>
              <a:rPr lang="en-US" sz="1800" dirty="0"/>
              <a:t> </a:t>
            </a:r>
            <a:r>
              <a:rPr lang="en-US" sz="1800" dirty="0" err="1"/>
              <a:t>maatwerk</a:t>
            </a:r>
            <a:r>
              <a:rPr lang="en-US" sz="1800" dirty="0"/>
              <a:t>)</a:t>
            </a:r>
          </a:p>
          <a:p>
            <a:pPr marL="252319" lvl="1">
              <a:lnSpc>
                <a:spcPct val="150000"/>
              </a:lnSpc>
            </a:pPr>
            <a:r>
              <a:rPr lang="en-US" sz="1800" b="1" dirty="0" err="1"/>
              <a:t>Deel</a:t>
            </a:r>
            <a:r>
              <a:rPr lang="en-US" sz="1800" b="1" dirty="0"/>
              <a:t> van de </a:t>
            </a:r>
            <a:r>
              <a:rPr lang="en-US" sz="1800" b="1" dirty="0" err="1"/>
              <a:t>oplossing</a:t>
            </a:r>
            <a:r>
              <a:rPr lang="en-US" sz="1800" b="1" dirty="0"/>
              <a:t>:</a:t>
            </a:r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Internet </a:t>
            </a:r>
            <a:r>
              <a:rPr lang="en-US" sz="1800" dirty="0" err="1"/>
              <a:t>technologie</a:t>
            </a:r>
            <a:r>
              <a:rPr lang="en-US" sz="1800" dirty="0"/>
              <a:t> </a:t>
            </a:r>
            <a:r>
              <a:rPr lang="en-US" sz="1800" dirty="0" err="1"/>
              <a:t>gebaseerde</a:t>
            </a:r>
            <a:r>
              <a:rPr lang="en-US" sz="1800" dirty="0"/>
              <a:t> </a:t>
            </a:r>
            <a:r>
              <a:rPr lang="en-US" sz="1800" dirty="0" err="1"/>
              <a:t>oplossingen</a:t>
            </a:r>
            <a:endParaRPr lang="en-US" sz="1800" dirty="0"/>
          </a:p>
          <a:p>
            <a:pPr marL="53806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Internationale</a:t>
            </a:r>
            <a:r>
              <a:rPr lang="en-US" sz="1800" dirty="0"/>
              <a:t> </a:t>
            </a:r>
            <a:r>
              <a:rPr lang="en-US" sz="1800" dirty="0" err="1"/>
              <a:t>samenwerking</a:t>
            </a:r>
            <a:r>
              <a:rPr lang="en-US" sz="1800" dirty="0"/>
              <a:t> </a:t>
            </a:r>
          </a:p>
          <a:p>
            <a:pPr>
              <a:lnSpc>
                <a:spcPts val="3033"/>
              </a:lnSpc>
            </a:pPr>
            <a:endParaRPr lang="en-US" sz="2333" dirty="0">
              <a:solidFill>
                <a:srgbClr val="333333"/>
              </a:solidFill>
              <a:latin typeface="Helvetica Neue LT Std 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26"/>
          <a:stretch>
            <a:fillRect/>
          </a:stretch>
        </p:blipFill>
        <p:spPr>
          <a:xfrm>
            <a:off x="0" y="5216070"/>
            <a:ext cx="12192000" cy="16807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7176" y="341101"/>
            <a:ext cx="11137815" cy="671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501"/>
              </a:lnSpc>
            </a:pPr>
            <a:r>
              <a:rPr lang="en-US" sz="4000" dirty="0" err="1">
                <a:solidFill>
                  <a:srgbClr val="EE7F00"/>
                </a:solidFill>
                <a:latin typeface="+mj-lt"/>
              </a:rPr>
              <a:t>Positieve</a:t>
            </a:r>
            <a:r>
              <a:rPr lang="en-US" sz="4000" dirty="0">
                <a:solidFill>
                  <a:srgbClr val="EE7F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EE7F00"/>
                </a:solidFill>
                <a:latin typeface="+mj-lt"/>
              </a:rPr>
              <a:t>ervaringen</a:t>
            </a:r>
            <a:r>
              <a:rPr lang="en-US" sz="4000" dirty="0">
                <a:solidFill>
                  <a:srgbClr val="EE7F00"/>
                </a:solidFill>
                <a:latin typeface="+mj-lt"/>
              </a:rPr>
              <a:t> met </a:t>
            </a:r>
            <a:r>
              <a:rPr lang="en-US" sz="4000" dirty="0" err="1">
                <a:solidFill>
                  <a:srgbClr val="EE7F00"/>
                </a:solidFill>
                <a:latin typeface="+mj-lt"/>
              </a:rPr>
              <a:t>Internationale</a:t>
            </a:r>
            <a:r>
              <a:rPr lang="en-US" sz="4000" dirty="0">
                <a:solidFill>
                  <a:srgbClr val="EE7F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EE7F00"/>
                </a:solidFill>
                <a:latin typeface="+mj-lt"/>
              </a:rPr>
              <a:t>Samenwerking</a:t>
            </a:r>
            <a:endParaRPr lang="en-US" sz="4000" dirty="0">
              <a:solidFill>
                <a:srgbClr val="EE7F00"/>
              </a:solidFill>
              <a:latin typeface="+mj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15831" y="1553440"/>
            <a:ext cx="5382615" cy="3034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33"/>
              </a:lnSpc>
            </a:pP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Grote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bedrijven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zijn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in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staat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om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dit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soort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samenwerking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te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organiseren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. </a:t>
            </a:r>
          </a:p>
          <a:p>
            <a:pPr>
              <a:lnSpc>
                <a:spcPts val="3033"/>
              </a:lnSpc>
            </a:pPr>
            <a:endParaRPr lang="en-US" sz="18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endParaRPr lang="en-US" sz="18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endParaRPr lang="en-US" sz="18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800" b="1" dirty="0">
                <a:solidFill>
                  <a:srgbClr val="333333"/>
                </a:solidFill>
                <a:latin typeface="Helvetica Neue LT Std 3"/>
              </a:rPr>
              <a:t>Zou </a:t>
            </a:r>
            <a:r>
              <a:rPr lang="en-US" sz="1800" b="1" dirty="0" err="1">
                <a:solidFill>
                  <a:srgbClr val="333333"/>
                </a:solidFill>
                <a:latin typeface="Helvetica Neue LT Std 3"/>
              </a:rPr>
              <a:t>dit</a:t>
            </a:r>
            <a:r>
              <a:rPr lang="en-US" sz="1800" b="1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latin typeface="Helvetica Neue LT Std 3"/>
              </a:rPr>
              <a:t>ook</a:t>
            </a:r>
            <a:r>
              <a:rPr lang="en-US" sz="1800" b="1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latin typeface="Helvetica Neue LT Std 3"/>
              </a:rPr>
              <a:t>zinvol</a:t>
            </a:r>
            <a:r>
              <a:rPr lang="en-US" sz="1800" b="1" dirty="0">
                <a:solidFill>
                  <a:srgbClr val="333333"/>
                </a:solidFill>
                <a:latin typeface="Helvetica Neue LT Std 3"/>
              </a:rPr>
              <a:t> en </a:t>
            </a:r>
            <a:r>
              <a:rPr lang="en-US" sz="1800" b="1" dirty="0" err="1">
                <a:solidFill>
                  <a:srgbClr val="333333"/>
                </a:solidFill>
                <a:latin typeface="Helvetica Neue LT Std 3"/>
              </a:rPr>
              <a:t>mogelijk</a:t>
            </a:r>
            <a:r>
              <a:rPr lang="en-US" sz="1800" b="1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latin typeface="Helvetica Neue LT Std 3"/>
              </a:rPr>
              <a:t>zijn</a:t>
            </a:r>
            <a:r>
              <a:rPr lang="en-US" sz="1800" b="1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latin typeface="Helvetica Neue LT Std 3"/>
              </a:rPr>
              <a:t>voor</a:t>
            </a:r>
            <a:r>
              <a:rPr lang="en-US" sz="1800" b="1" dirty="0">
                <a:solidFill>
                  <a:srgbClr val="333333"/>
                </a:solidFill>
                <a:latin typeface="Helvetica Neue LT Std 3"/>
              </a:rPr>
              <a:t> MKB in de </a:t>
            </a:r>
            <a:r>
              <a:rPr lang="en-US" sz="1800" b="1" dirty="0" err="1">
                <a:solidFill>
                  <a:srgbClr val="333333"/>
                </a:solidFill>
                <a:latin typeface="Helvetica Neue LT Std 3"/>
              </a:rPr>
              <a:t>omgeving</a:t>
            </a:r>
            <a:r>
              <a:rPr lang="en-US" sz="1800" b="1" dirty="0">
                <a:solidFill>
                  <a:srgbClr val="333333"/>
                </a:solidFill>
                <a:latin typeface="Helvetica Neue LT Std 3"/>
              </a:rPr>
              <a:t> van Groningen ?</a:t>
            </a:r>
          </a:p>
          <a:p>
            <a:pPr>
              <a:lnSpc>
                <a:spcPts val="3033"/>
              </a:lnSpc>
            </a:pPr>
            <a:endParaRPr lang="en-US" sz="1800" b="1" dirty="0">
              <a:solidFill>
                <a:srgbClr val="333333"/>
              </a:solidFill>
              <a:latin typeface="Helvetica Neue LT Std 3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6691" y="6492191"/>
            <a:ext cx="4608300" cy="26420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CF0D4BA8-A631-58EC-A894-0D3CDE1621CF}"/>
              </a:ext>
            </a:extLst>
          </p:cNvPr>
          <p:cNvSpPr txBox="1"/>
          <p:nvPr/>
        </p:nvSpPr>
        <p:spPr>
          <a:xfrm>
            <a:off x="593554" y="1553440"/>
            <a:ext cx="5382615" cy="4573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33"/>
              </a:lnSpc>
            </a:pP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Rolf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heeft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@ KPN in de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laatste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15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jaar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veel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positieve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ervaringen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gehad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. </a:t>
            </a:r>
          </a:p>
          <a:p>
            <a:pPr>
              <a:lnSpc>
                <a:spcPts val="3033"/>
              </a:lnSpc>
            </a:pP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Techniek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component:</a:t>
            </a:r>
          </a:p>
          <a:p>
            <a:pPr marL="342900" indent="-342900">
              <a:lnSpc>
                <a:spcPts val="3033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“internet en cloud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gebaseerde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oplossingen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” </a:t>
            </a:r>
          </a:p>
          <a:p>
            <a:pPr>
              <a:lnSpc>
                <a:spcPts val="3033"/>
              </a:lnSpc>
            </a:pPr>
            <a:endParaRPr lang="en-US" sz="18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Menselijke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component: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Internationale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team en support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leden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.</a:t>
            </a:r>
          </a:p>
          <a:p>
            <a:pPr>
              <a:lnSpc>
                <a:spcPts val="3033"/>
              </a:lnSpc>
            </a:pP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Locaties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 ( + </a:t>
            </a:r>
            <a:r>
              <a:rPr lang="en-US" sz="1800" dirty="0" err="1">
                <a:solidFill>
                  <a:srgbClr val="333333"/>
                </a:solidFill>
                <a:latin typeface="Helvetica Neue LT Std 3"/>
              </a:rPr>
              <a:t>thuiswerken</a:t>
            </a: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)</a:t>
            </a:r>
          </a:p>
          <a:p>
            <a:pPr marL="342900" indent="-342900">
              <a:lnSpc>
                <a:spcPts val="3033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NL: Groningen, Amsterdam, ...</a:t>
            </a:r>
          </a:p>
          <a:p>
            <a:pPr marL="342900" indent="-342900">
              <a:lnSpc>
                <a:spcPts val="3033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Europe: Belgium, France, Sweden, Spain, …</a:t>
            </a:r>
          </a:p>
          <a:p>
            <a:pPr marL="342900" indent="-342900">
              <a:lnSpc>
                <a:spcPts val="3033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Helvetica Neue LT Std 3"/>
              </a:rPr>
              <a:t>India: Pune, Hyderabad, Bangalore and Delhi, ... </a:t>
            </a:r>
          </a:p>
          <a:p>
            <a:pPr>
              <a:lnSpc>
                <a:spcPts val="3033"/>
              </a:lnSpc>
            </a:pPr>
            <a:endParaRPr lang="en-US" sz="1800" dirty="0">
              <a:solidFill>
                <a:srgbClr val="333333"/>
              </a:solidFill>
              <a:latin typeface="Helvetica Neue LT Std 3"/>
            </a:endParaRPr>
          </a:p>
        </p:txBody>
      </p:sp>
    </p:spTree>
    <p:extLst>
      <p:ext uri="{BB962C8B-B14F-4D97-AF65-F5344CB8AC3E}">
        <p14:creationId xmlns:p14="http://schemas.microsoft.com/office/powerpoint/2010/main" val="294968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FB84DB-93B9-7BC9-4815-4340CD5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5" y="514360"/>
            <a:ext cx="9578266" cy="61273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87B49A-148E-D81D-D729-54248399B830}"/>
              </a:ext>
            </a:extLst>
          </p:cNvPr>
          <p:cNvSpPr txBox="1"/>
          <p:nvPr/>
        </p:nvSpPr>
        <p:spPr>
          <a:xfrm>
            <a:off x="1209367" y="31644"/>
            <a:ext cx="10205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Twee derde van de ondernemers ervaart personeelstekort | CBS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1524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44934-67D2-C9E9-E9AB-7098AF59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83" y="523469"/>
            <a:ext cx="8659433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02957-461D-1DDB-DA34-97822D45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1" y="0"/>
            <a:ext cx="9135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3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26"/>
          <a:stretch>
            <a:fillRect/>
          </a:stretch>
        </p:blipFill>
        <p:spPr>
          <a:xfrm>
            <a:off x="0" y="5584722"/>
            <a:ext cx="12192000" cy="131211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7176" y="341101"/>
            <a:ext cx="11137815" cy="671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501"/>
              </a:lnSpc>
            </a:pPr>
            <a:r>
              <a:rPr lang="en-US" sz="4000" dirty="0" err="1">
                <a:solidFill>
                  <a:srgbClr val="EE7F00"/>
                </a:solidFill>
                <a:latin typeface="+mj-lt"/>
              </a:rPr>
              <a:t>Positieve</a:t>
            </a:r>
            <a:r>
              <a:rPr lang="en-US" sz="4000" dirty="0">
                <a:solidFill>
                  <a:srgbClr val="EE7F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EE7F00"/>
                </a:solidFill>
                <a:latin typeface="+mj-lt"/>
              </a:rPr>
              <a:t>ervaringen</a:t>
            </a:r>
            <a:r>
              <a:rPr lang="en-US" sz="4000" dirty="0">
                <a:solidFill>
                  <a:srgbClr val="EE7F00"/>
                </a:solidFill>
                <a:latin typeface="+mj-lt"/>
              </a:rPr>
              <a:t> met </a:t>
            </a:r>
            <a:r>
              <a:rPr lang="en-US" sz="4000" dirty="0" err="1">
                <a:solidFill>
                  <a:srgbClr val="EE7F00"/>
                </a:solidFill>
                <a:latin typeface="+mj-lt"/>
              </a:rPr>
              <a:t>Internationale</a:t>
            </a:r>
            <a:r>
              <a:rPr lang="en-US" sz="4000" dirty="0">
                <a:solidFill>
                  <a:srgbClr val="EE7F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EE7F00"/>
                </a:solidFill>
                <a:latin typeface="+mj-lt"/>
              </a:rPr>
              <a:t>Samenwerking</a:t>
            </a:r>
            <a:endParaRPr lang="en-US" sz="4000" dirty="0">
              <a:solidFill>
                <a:srgbClr val="EE7F00"/>
              </a:solidFill>
              <a:latin typeface="+mj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7010" y="1163105"/>
            <a:ext cx="5382615" cy="3803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33"/>
              </a:lnSpc>
            </a:pPr>
            <a:r>
              <a:rPr lang="en-US" sz="1600" b="1" dirty="0" err="1">
                <a:solidFill>
                  <a:srgbClr val="333333"/>
                </a:solidFill>
                <a:latin typeface="Helvetica Neue LT Std 3"/>
              </a:rPr>
              <a:t>Relativerend</a:t>
            </a:r>
            <a:r>
              <a:rPr lang="en-US" sz="1600" b="1" dirty="0">
                <a:solidFill>
                  <a:srgbClr val="333333"/>
                </a:solidFill>
                <a:latin typeface="Helvetica Neue LT Std 3"/>
              </a:rPr>
              <a:t>:</a:t>
            </a:r>
          </a:p>
          <a:p>
            <a:pPr marL="342900" indent="-342900">
              <a:lnSpc>
                <a:spcPts val="3033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Indische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Schaal is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, NL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heeft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maar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iets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meer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inwoners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dan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een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stad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als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Mumbai in India.</a:t>
            </a:r>
          </a:p>
          <a:p>
            <a:pPr marL="342900" indent="-342900">
              <a:lnSpc>
                <a:spcPts val="3033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1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bedrijf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heeft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al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meer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medewerkers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dan Groningen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inwoners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heeft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.</a:t>
            </a:r>
          </a:p>
          <a:p>
            <a:pPr marL="342900" indent="-342900">
              <a:lnSpc>
                <a:spcPts val="3033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1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bedrijven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terrein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in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een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stad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als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Bangalore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heeft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al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meer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dan 200.000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werkers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.</a:t>
            </a:r>
          </a:p>
          <a:p>
            <a:pPr marL="342900" indent="-342900">
              <a:lnSpc>
                <a:spcPts val="3033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Omzet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: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een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bedrijf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als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KPN (10 K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medewerkers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)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doet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al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bijna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netzoveel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omzet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als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een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indisch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bedrijf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met 150.000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medewerkers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.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6691" y="6492191"/>
            <a:ext cx="4608300" cy="26420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CF0D4BA8-A631-58EC-A894-0D3CDE1621CF}"/>
              </a:ext>
            </a:extLst>
          </p:cNvPr>
          <p:cNvSpPr txBox="1"/>
          <p:nvPr/>
        </p:nvSpPr>
        <p:spPr>
          <a:xfrm>
            <a:off x="6482376" y="1163105"/>
            <a:ext cx="5382615" cy="4951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33"/>
              </a:lnSpc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Ik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vind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het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leuk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om met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mensen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–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ook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van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culturen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en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achtergronden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–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samen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te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werken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.</a:t>
            </a:r>
          </a:p>
          <a:p>
            <a:pPr>
              <a:lnSpc>
                <a:spcPts val="3033"/>
              </a:lnSpc>
            </a:pP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Instellingen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van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mensen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zijn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hun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dagelijkse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omgeving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is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hun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dagelijkse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zorgen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zijn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hun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ambities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zijn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. Concreter: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wetgeving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is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houding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naar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klanten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is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bankzaken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worden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geregeld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, Huizen en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steden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zijn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ingericht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dagelijks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werksituatie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is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…</a:t>
            </a:r>
          </a:p>
          <a:p>
            <a:pPr>
              <a:lnSpc>
                <a:spcPts val="3033"/>
              </a:lnSpc>
            </a:pP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Dus … wat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voor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ons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vanzelf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sprekend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is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dat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niet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voor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mensen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uit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landen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.</a:t>
            </a:r>
          </a:p>
          <a:p>
            <a:pPr>
              <a:lnSpc>
                <a:spcPts val="3033"/>
              </a:lnSpc>
            </a:pPr>
            <a:endParaRPr lang="en-US" sz="1600" dirty="0">
              <a:solidFill>
                <a:srgbClr val="333333"/>
              </a:solidFill>
              <a:latin typeface="Helvetica Neue LT Std 3"/>
            </a:endParaRPr>
          </a:p>
        </p:txBody>
      </p:sp>
    </p:spTree>
    <p:extLst>
      <p:ext uri="{BB962C8B-B14F-4D97-AF65-F5344CB8AC3E}">
        <p14:creationId xmlns:p14="http://schemas.microsoft.com/office/powerpoint/2010/main" val="333635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26"/>
          <a:stretch>
            <a:fillRect/>
          </a:stretch>
        </p:blipFill>
        <p:spPr>
          <a:xfrm>
            <a:off x="0" y="5584722"/>
            <a:ext cx="12192000" cy="131211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7176" y="341101"/>
            <a:ext cx="11137815" cy="671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501"/>
              </a:lnSpc>
            </a:pPr>
            <a:r>
              <a:rPr lang="en-US" sz="4000" dirty="0">
                <a:solidFill>
                  <a:srgbClr val="EE7F00"/>
                </a:solidFill>
                <a:latin typeface="+mj-lt"/>
              </a:rPr>
              <a:t>Vragen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7010" y="1163105"/>
            <a:ext cx="5382615" cy="379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33"/>
              </a:lnSpc>
            </a:pP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Er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komt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veel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kijken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bij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internationale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samenwerking</a:t>
            </a: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Cultuur</a:t>
            </a: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Partner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bedrijven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(op diverse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niveaus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)</a:t>
            </a:r>
          </a:p>
          <a:p>
            <a:pPr>
              <a:lnSpc>
                <a:spcPts val="3033"/>
              </a:lnSpc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Vertrouwen</a:t>
            </a: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Financien</a:t>
            </a: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Technische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inrichting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(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netwerk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verbindingen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, cloud en teams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oplossingen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)</a:t>
            </a:r>
          </a:p>
          <a:p>
            <a:pPr>
              <a:lnSpc>
                <a:spcPts val="3033"/>
              </a:lnSpc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Organisatie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moet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er op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ingesteld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zijn</a:t>
            </a: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Strategische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keuzes</a:t>
            </a:r>
            <a:endParaRPr lang="en-US" sz="1600" dirty="0">
              <a:solidFill>
                <a:srgbClr val="333333"/>
              </a:solidFill>
              <a:latin typeface="Helvetica Neue LT Std 3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6691" y="6492191"/>
            <a:ext cx="4608300" cy="26420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CF0D4BA8-A631-58EC-A894-0D3CDE1621CF}"/>
              </a:ext>
            </a:extLst>
          </p:cNvPr>
          <p:cNvSpPr txBox="1"/>
          <p:nvPr/>
        </p:nvSpPr>
        <p:spPr>
          <a:xfrm>
            <a:off x="6482376" y="1163105"/>
            <a:ext cx="5382615" cy="3412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33"/>
              </a:lnSpc>
            </a:pP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…. Maar het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kan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zeer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de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moeite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waard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zijn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</a:p>
          <a:p>
            <a:pPr>
              <a:lnSpc>
                <a:spcPts val="3033"/>
              </a:lnSpc>
            </a:pP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Je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kan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zaken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“op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afstand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” laten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doen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door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mensen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/teams die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dat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op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kunnen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pikken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.</a:t>
            </a:r>
          </a:p>
          <a:p>
            <a:pPr>
              <a:lnSpc>
                <a:spcPts val="3033"/>
              </a:lnSpc>
            </a:pP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Daarmee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ook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“eigen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mensen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”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vrij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spelen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voor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nieuwe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of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andere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activiteiten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.</a:t>
            </a:r>
          </a:p>
          <a:p>
            <a:pPr>
              <a:lnSpc>
                <a:spcPts val="3033"/>
              </a:lnSpc>
            </a:pPr>
            <a:endParaRPr lang="en-US" sz="1600" dirty="0">
              <a:solidFill>
                <a:srgbClr val="333333"/>
              </a:solidFill>
              <a:latin typeface="Helvetica Neue LT Std 3"/>
            </a:endParaRPr>
          </a:p>
          <a:p>
            <a:pPr>
              <a:lnSpc>
                <a:spcPts val="3033"/>
              </a:lnSpc>
            </a:pP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Wat doe je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wel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en wat doe je niet </a:t>
            </a:r>
            <a:r>
              <a:rPr lang="en-US" sz="1600" dirty="0" err="1">
                <a:solidFill>
                  <a:srgbClr val="333333"/>
                </a:solidFill>
                <a:latin typeface="Helvetica Neue LT Std 3"/>
              </a:rPr>
              <a:t>zelf</a:t>
            </a:r>
            <a:r>
              <a:rPr lang="en-US" sz="1600" dirty="0">
                <a:solidFill>
                  <a:srgbClr val="333333"/>
                </a:solidFill>
                <a:latin typeface="Helvetica Neue LT Std 3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4684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city from a high point&#10;&#10;Description automatically generated">
            <a:extLst>
              <a:ext uri="{FF2B5EF4-FFF2-40B4-BE49-F238E27FC236}">
                <a16:creationId xmlns:a16="http://schemas.microsoft.com/office/drawing/2014/main" id="{69EA2939-FA78-4DCE-E1BC-C806FC7A5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2" b="32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6F109-4535-9087-A87A-6292F2D7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Reacties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Ideen 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336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ea4b15-017d-4448-90ee-259f3505385c" xsi:nil="true"/>
    <lcf76f155ced4ddcb4097134ff3c332f xmlns="b97fda26-c036-4317-bb6f-47b2cecb703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CB91FC5382446BF21FBBE9C4B767C" ma:contentTypeVersion="11" ma:contentTypeDescription="Een nieuw document maken." ma:contentTypeScope="" ma:versionID="9669a3daa1743459b369184c391d259c">
  <xsd:schema xmlns:xsd="http://www.w3.org/2001/XMLSchema" xmlns:xs="http://www.w3.org/2001/XMLSchema" xmlns:p="http://schemas.microsoft.com/office/2006/metadata/properties" xmlns:ns2="b97fda26-c036-4317-bb6f-47b2cecb7035" xmlns:ns3="e3ea4b15-017d-4448-90ee-259f3505385c" targetNamespace="http://schemas.microsoft.com/office/2006/metadata/properties" ma:root="true" ma:fieldsID="c27bb490862405e148d86f4f72136cec" ns2:_="" ns3:_="">
    <xsd:import namespace="b97fda26-c036-4317-bb6f-47b2cecb7035"/>
    <xsd:import namespace="e3ea4b15-017d-4448-90ee-259f35053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fda26-c036-4317-bb6f-47b2cecb7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b99c9bf4-d278-4956-b571-4365f6ed0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4b15-017d-4448-90ee-259f3505385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f30d1c0-308b-4452-90f7-b0922acaf12d}" ma:internalName="TaxCatchAll" ma:showField="CatchAllData" ma:web="e3ea4b15-017d-4448-90ee-259f35053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C91F1-47E1-48D3-B86B-67A8D50D97BE}">
  <ds:schemaRefs>
    <ds:schemaRef ds:uri="b97fda26-c036-4317-bb6f-47b2cecb7035"/>
    <ds:schemaRef ds:uri="e3ea4b15-017d-4448-90ee-259f350538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D81F88-D15B-4C72-B912-4601E638C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E7C8B-16A0-4FB9-A700-CE755AF2E917}">
  <ds:schemaRefs>
    <ds:schemaRef ds:uri="b97fda26-c036-4317-bb6f-47b2cecb7035"/>
    <ds:schemaRef ds:uri="e3ea4b15-017d-4448-90ee-259f350538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d2dc6f62-bb58-4b94-b6ca-9af54699d31b}" enabled="1" method="Standard" siteId="{d7790549-8c35-40ea-ad75-954ac3e86be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Widescreen</PresentationFormat>
  <Paragraphs>72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Helvetica Neue LT Std 3</vt:lpstr>
      <vt:lpstr>Office Theme</vt:lpstr>
      <vt:lpstr>Workshop Regionale Arbeidsmarkt Transitie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Reacties &amp; Ideen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Bialek LW, Lech</dc:creator>
  <cp:lastModifiedBy>Velthuys, Rolf</cp:lastModifiedBy>
  <cp:revision>6</cp:revision>
  <dcterms:created xsi:type="dcterms:W3CDTF">2024-05-30T10:40:59Z</dcterms:created>
  <dcterms:modified xsi:type="dcterms:W3CDTF">2025-06-05T10:51:42Z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0x01010040ECB91FC5382446BF21FBBE9C4B767C</vt:lpwstr>
  </property>
  <property fmtid="{D5CDD505-2E9C-101B-9397-08002B2CF9AE}" pid="3" name="MediaServiceImageTags">
    <vt:lpwstr/>
  </property>
</Properties>
</file>