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4" r:id="rId19"/>
    <p:sldId id="272" r:id="rId20"/>
    <p:sldId id="276" r:id="rId21"/>
    <p:sldId id="273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60"/>
    <p:restoredTop sz="96405"/>
  </p:normalViewPr>
  <p:slideViewPr>
    <p:cSldViewPr snapToGrid="0">
      <p:cViewPr varScale="1">
        <p:scale>
          <a:sx n="96" d="100"/>
          <a:sy n="96" d="100"/>
        </p:scale>
        <p:origin x="168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-werkblad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'Table 7'!$B$4</c:f>
              <c:strCache>
                <c:ptCount val="1"/>
                <c:pt idx="0">
                  <c:v>CSR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7'!$C$3:$H$3</c:f>
              <c:strCache>
                <c:ptCount val="6"/>
                <c:pt idx="0">
                  <c:v>IT (North NL)</c:v>
                </c:pt>
                <c:pt idx="1">
                  <c:v>IT (BUL)</c:v>
                </c:pt>
                <c:pt idx="2">
                  <c:v>Healthcare (North NL)</c:v>
                </c:pt>
                <c:pt idx="3">
                  <c:v>Healthcare (GER)</c:v>
                </c:pt>
                <c:pt idx="4">
                  <c:v> Energy (North NL)</c:v>
                </c:pt>
                <c:pt idx="5">
                  <c:v>Energy (GER)</c:v>
                </c:pt>
              </c:strCache>
            </c:strRef>
          </c:cat>
          <c:val>
            <c:numRef>
              <c:f>'Table 7'!$C$4:$H$4</c:f>
              <c:numCache>
                <c:formatCode>0.00%</c:formatCode>
                <c:ptCount val="6"/>
                <c:pt idx="0">
                  <c:v>2.76E-2</c:v>
                </c:pt>
                <c:pt idx="1">
                  <c:v>3.5299999999999998E-2</c:v>
                </c:pt>
                <c:pt idx="2">
                  <c:v>0.114</c:v>
                </c:pt>
                <c:pt idx="3">
                  <c:v>9.5500000000000002E-2</c:v>
                </c:pt>
                <c:pt idx="4">
                  <c:v>3.6200000000000003E-2</c:v>
                </c:pt>
                <c:pt idx="5">
                  <c:v>3.5299999999999998E-2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18-1B48-BD64-5B1E043FC36A}"/>
            </c:ext>
          </c:extLst>
        </c:ser>
        <c:ser>
          <c:idx val="1"/>
          <c:order val="1"/>
          <c:tx>
            <c:strRef>
              <c:f>'Table 7'!$B$5</c:f>
              <c:strCache>
                <c:ptCount val="1"/>
                <c:pt idx="0">
                  <c:v>Culture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7'!$C$3:$H$3</c:f>
              <c:strCache>
                <c:ptCount val="6"/>
                <c:pt idx="0">
                  <c:v>IT (North NL)</c:v>
                </c:pt>
                <c:pt idx="1">
                  <c:v>IT (BUL)</c:v>
                </c:pt>
                <c:pt idx="2">
                  <c:v>Healthcare (North NL)</c:v>
                </c:pt>
                <c:pt idx="3">
                  <c:v>Healthcare (GER)</c:v>
                </c:pt>
                <c:pt idx="4">
                  <c:v> Energy (North NL)</c:v>
                </c:pt>
                <c:pt idx="5">
                  <c:v>Energy (GER)</c:v>
                </c:pt>
              </c:strCache>
            </c:strRef>
          </c:cat>
          <c:val>
            <c:numRef>
              <c:f>'Table 7'!$C$5:$H$5</c:f>
              <c:numCache>
                <c:formatCode>0.00%</c:formatCode>
                <c:ptCount val="6"/>
                <c:pt idx="0">
                  <c:v>0.4264</c:v>
                </c:pt>
                <c:pt idx="1">
                  <c:v>0.4894</c:v>
                </c:pt>
                <c:pt idx="2">
                  <c:v>0.4627</c:v>
                </c:pt>
                <c:pt idx="3">
                  <c:v>0.45729999999999998</c:v>
                </c:pt>
                <c:pt idx="4">
                  <c:v>0.40050000000000002</c:v>
                </c:pt>
                <c:pt idx="5">
                  <c:v>0.4894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18-1B48-BD64-5B1E043FC36A}"/>
            </c:ext>
          </c:extLst>
        </c:ser>
        <c:ser>
          <c:idx val="2"/>
          <c:order val="2"/>
          <c:tx>
            <c:strRef>
              <c:f>'Table 7'!$B$6</c:f>
              <c:strCache>
                <c:ptCount val="1"/>
                <c:pt idx="0">
                  <c:v>Identity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7'!$C$3:$H$3</c:f>
              <c:strCache>
                <c:ptCount val="6"/>
                <c:pt idx="0">
                  <c:v>IT (North NL)</c:v>
                </c:pt>
                <c:pt idx="1">
                  <c:v>IT (BUL)</c:v>
                </c:pt>
                <c:pt idx="2">
                  <c:v>Healthcare (North NL)</c:v>
                </c:pt>
                <c:pt idx="3">
                  <c:v>Healthcare (GER)</c:v>
                </c:pt>
                <c:pt idx="4">
                  <c:v> Energy (North NL)</c:v>
                </c:pt>
                <c:pt idx="5">
                  <c:v>Energy (GER)</c:v>
                </c:pt>
              </c:strCache>
            </c:strRef>
          </c:cat>
          <c:val>
            <c:numRef>
              <c:f>'Table 7'!$C$6:$H$6</c:f>
              <c:numCache>
                <c:formatCode>0.00%</c:formatCode>
                <c:ptCount val="6"/>
                <c:pt idx="0">
                  <c:v>0.2331</c:v>
                </c:pt>
                <c:pt idx="1">
                  <c:v>0.22819999999999999</c:v>
                </c:pt>
                <c:pt idx="2">
                  <c:v>0.1469</c:v>
                </c:pt>
                <c:pt idx="3">
                  <c:v>0.1482</c:v>
                </c:pt>
                <c:pt idx="4">
                  <c:v>0.29199999999999998</c:v>
                </c:pt>
                <c:pt idx="5">
                  <c:v>0.22819999999999999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18-1B48-BD64-5B1E043FC36A}"/>
            </c:ext>
          </c:extLst>
        </c:ser>
        <c:ser>
          <c:idx val="3"/>
          <c:order val="3"/>
          <c:tx>
            <c:strRef>
              <c:f>'Table 7'!$B$7</c:f>
              <c:strCache>
                <c:ptCount val="1"/>
                <c:pt idx="0">
                  <c:v>Image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7'!$C$3:$H$3</c:f>
              <c:strCache>
                <c:ptCount val="6"/>
                <c:pt idx="0">
                  <c:v>IT (North NL)</c:v>
                </c:pt>
                <c:pt idx="1">
                  <c:v>IT (BUL)</c:v>
                </c:pt>
                <c:pt idx="2">
                  <c:v>Healthcare (North NL)</c:v>
                </c:pt>
                <c:pt idx="3">
                  <c:v>Healthcare (GER)</c:v>
                </c:pt>
                <c:pt idx="4">
                  <c:v> Energy (North NL)</c:v>
                </c:pt>
                <c:pt idx="5">
                  <c:v>Energy (GER)</c:v>
                </c:pt>
              </c:strCache>
            </c:strRef>
          </c:cat>
          <c:val>
            <c:numRef>
              <c:f>'Table 7'!$C$7:$H$7</c:f>
              <c:numCache>
                <c:formatCode>0.00%</c:formatCode>
                <c:ptCount val="6"/>
                <c:pt idx="0">
                  <c:v>0.1227</c:v>
                </c:pt>
                <c:pt idx="1">
                  <c:v>0.1129</c:v>
                </c:pt>
                <c:pt idx="2">
                  <c:v>5.7000000000000002E-2</c:v>
                </c:pt>
                <c:pt idx="3">
                  <c:v>5.5300000000000002E-2</c:v>
                </c:pt>
                <c:pt idx="4">
                  <c:v>4.1300000000000003E-2</c:v>
                </c:pt>
                <c:pt idx="5">
                  <c:v>0.1129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18-1B48-BD64-5B1E043FC36A}"/>
            </c:ext>
          </c:extLst>
        </c:ser>
        <c:ser>
          <c:idx val="4"/>
          <c:order val="4"/>
          <c:tx>
            <c:strRef>
              <c:f>'Table 7'!$B$8</c:f>
              <c:strCache>
                <c:ptCount val="1"/>
                <c:pt idx="0">
                  <c:v>Training &amp; development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7'!$C$3:$H$3</c:f>
              <c:strCache>
                <c:ptCount val="6"/>
                <c:pt idx="0">
                  <c:v>IT (North NL)</c:v>
                </c:pt>
                <c:pt idx="1">
                  <c:v>IT (BUL)</c:v>
                </c:pt>
                <c:pt idx="2">
                  <c:v>Healthcare (North NL)</c:v>
                </c:pt>
                <c:pt idx="3">
                  <c:v>Healthcare (GER)</c:v>
                </c:pt>
                <c:pt idx="4">
                  <c:v> Energy (North NL)</c:v>
                </c:pt>
                <c:pt idx="5">
                  <c:v>Energy (GER)</c:v>
                </c:pt>
              </c:strCache>
            </c:strRef>
          </c:cat>
          <c:val>
            <c:numRef>
              <c:f>'Table 7'!$C$8:$H$8</c:f>
              <c:numCache>
                <c:formatCode>0.00%</c:formatCode>
                <c:ptCount val="6"/>
                <c:pt idx="0">
                  <c:v>0.1656</c:v>
                </c:pt>
                <c:pt idx="1">
                  <c:v>0.1106</c:v>
                </c:pt>
                <c:pt idx="2">
                  <c:v>0.16889999999999999</c:v>
                </c:pt>
                <c:pt idx="3">
                  <c:v>0.18840000000000001</c:v>
                </c:pt>
                <c:pt idx="4">
                  <c:v>0.19639999999999999</c:v>
                </c:pt>
                <c:pt idx="5">
                  <c:v>0.1106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18-1B48-BD64-5B1E043FC36A}"/>
            </c:ext>
          </c:extLst>
        </c:ser>
        <c:ser>
          <c:idx val="5"/>
          <c:order val="5"/>
          <c:tx>
            <c:strRef>
              <c:f>'Table 7'!$B$9</c:f>
              <c:strCache>
                <c:ptCount val="1"/>
                <c:pt idx="0">
                  <c:v>Uniqueness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7'!$C$3:$H$3</c:f>
              <c:strCache>
                <c:ptCount val="6"/>
                <c:pt idx="0">
                  <c:v>IT (North NL)</c:v>
                </c:pt>
                <c:pt idx="1">
                  <c:v>IT (BUL)</c:v>
                </c:pt>
                <c:pt idx="2">
                  <c:v>Healthcare (North NL)</c:v>
                </c:pt>
                <c:pt idx="3">
                  <c:v>Healthcare (GER)</c:v>
                </c:pt>
                <c:pt idx="4">
                  <c:v> Energy (North NL)</c:v>
                </c:pt>
                <c:pt idx="5">
                  <c:v>Energy (GER)</c:v>
                </c:pt>
              </c:strCache>
            </c:strRef>
          </c:cat>
          <c:val>
            <c:numRef>
              <c:f>'Table 7'!$C$9:$H$9</c:f>
              <c:numCache>
                <c:formatCode>0.00%</c:formatCode>
                <c:ptCount val="6"/>
                <c:pt idx="0">
                  <c:v>2.4500000000000001E-2</c:v>
                </c:pt>
                <c:pt idx="1">
                  <c:v>2.35E-2</c:v>
                </c:pt>
                <c:pt idx="2">
                  <c:v>5.04E-2</c:v>
                </c:pt>
                <c:pt idx="3">
                  <c:v>5.5300000000000002E-2</c:v>
                </c:pt>
                <c:pt idx="4">
                  <c:v>3.3599999999999998E-2</c:v>
                </c:pt>
                <c:pt idx="5">
                  <c:v>2.35E-2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018-1B48-BD64-5B1E043FC3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21239119"/>
        <c:axId val="1520929519"/>
      </c:barChart>
      <c:catAx>
        <c:axId val="1521239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520929519"/>
        <c:crosses val="autoZero"/>
        <c:auto val="1"/>
        <c:lblAlgn val="ctr"/>
        <c:lblOffset val="100"/>
        <c:noMultiLvlLbl val="0"/>
      </c:catAx>
      <c:valAx>
        <c:axId val="152092951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521239119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'Benchmark all'!$F$2</c:f>
          <c:strCache>
            <c:ptCount val="1"/>
            <c:pt idx="0">
              <c:v>Employer branding scores - G (n=160) vs. all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ysClr val="windowText" lastClr="000000"/>
              </a:solidFill>
              <a:latin typeface="Open Sans Condensed" panose="020B0806030504020204" pitchFamily="34" charset="0"/>
              <a:ea typeface="Open Sans Condensed" panose="020B0806030504020204" pitchFamily="34" charset="0"/>
              <a:cs typeface="Open Sans Condensed" panose="020B0806030504020204" pitchFamily="34" charset="0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0.29173852125888283"/>
          <c:y val="0.11745978100655236"/>
          <c:w val="0.4960201350812824"/>
          <c:h val="0.8342529074344518"/>
        </c:manualLayout>
      </c:layout>
      <c:radarChart>
        <c:radarStyle val="marker"/>
        <c:varyColors val="0"/>
        <c:ser>
          <c:idx val="1"/>
          <c:order val="0"/>
          <c:tx>
            <c:strRef>
              <c:f>'Benchmark all'!$C$9</c:f>
              <c:strCache>
                <c:ptCount val="1"/>
                <c:pt idx="0">
                  <c:v>Benchmark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'Benchmark all'!$A$10:$A$16</c:f>
              <c:strCache>
                <c:ptCount val="7"/>
                <c:pt idx="0">
                  <c:v>Development</c:v>
                </c:pt>
                <c:pt idx="1">
                  <c:v>Colleagues</c:v>
                </c:pt>
                <c:pt idx="2">
                  <c:v>Products and services</c:v>
                </c:pt>
                <c:pt idx="3">
                  <c:v>Salary and benefits</c:v>
                </c:pt>
                <c:pt idx="4">
                  <c:v>Internal social media</c:v>
                </c:pt>
                <c:pt idx="5">
                  <c:v>Corporate social responsibility</c:v>
                </c:pt>
                <c:pt idx="6">
                  <c:v>Employee engagement</c:v>
                </c:pt>
              </c:strCache>
            </c:strRef>
          </c:cat>
          <c:val>
            <c:numRef>
              <c:f>'Benchmark all'!$C$10:$C$16</c:f>
              <c:numCache>
                <c:formatCode>0.00</c:formatCode>
                <c:ptCount val="7"/>
                <c:pt idx="0">
                  <c:v>3.7556377730796329</c:v>
                </c:pt>
                <c:pt idx="1">
                  <c:v>4.1934460887949232</c:v>
                </c:pt>
                <c:pt idx="2">
                  <c:v>3.6730091613812546</c:v>
                </c:pt>
                <c:pt idx="3">
                  <c:v>3.2330866807610987</c:v>
                </c:pt>
                <c:pt idx="4">
                  <c:v>3.6640239605355873</c:v>
                </c:pt>
                <c:pt idx="5">
                  <c:v>3.8787878787878789</c:v>
                </c:pt>
                <c:pt idx="6">
                  <c:v>3.2908496732026116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A1-3F4C-B7EB-3F1A15A63BE3}"/>
            </c:ext>
          </c:extLst>
        </c:ser>
        <c:ser>
          <c:idx val="0"/>
          <c:order val="1"/>
          <c:tx>
            <c:strRef>
              <c:f>'Benchmark all'!$B$9</c:f>
              <c:strCache>
                <c:ptCount val="1"/>
                <c:pt idx="0">
                  <c:v>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'Benchmark all'!$A$10:$A$16</c:f>
              <c:strCache>
                <c:ptCount val="7"/>
                <c:pt idx="0">
                  <c:v>Development</c:v>
                </c:pt>
                <c:pt idx="1">
                  <c:v>Colleagues</c:v>
                </c:pt>
                <c:pt idx="2">
                  <c:v>Products and services</c:v>
                </c:pt>
                <c:pt idx="3">
                  <c:v>Salary and benefits</c:v>
                </c:pt>
                <c:pt idx="4">
                  <c:v>Internal social media</c:v>
                </c:pt>
                <c:pt idx="5">
                  <c:v>Corporate social responsibility</c:v>
                </c:pt>
                <c:pt idx="6">
                  <c:v>Employee engagement</c:v>
                </c:pt>
              </c:strCache>
            </c:strRef>
          </c:cat>
          <c:val>
            <c:numRef>
              <c:f>'Benchmark all'!$B$10:$B$16</c:f>
              <c:numCache>
                <c:formatCode>0.00</c:formatCode>
                <c:ptCount val="7"/>
                <c:pt idx="0">
                  <c:v>3.9291666666666663</c:v>
                </c:pt>
                <c:pt idx="1">
                  <c:v>4.1593749999999998</c:v>
                </c:pt>
                <c:pt idx="2">
                  <c:v>3.8062499999999986</c:v>
                </c:pt>
                <c:pt idx="3">
                  <c:v>4.015625</c:v>
                </c:pt>
                <c:pt idx="4">
                  <c:v>3.7468750000000011</c:v>
                </c:pt>
                <c:pt idx="5">
                  <c:v>4.2101910828025471</c:v>
                </c:pt>
                <c:pt idx="6">
                  <c:v>3.3821656050955422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A1-3F4C-B7EB-3F1A15A63B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922383"/>
        <c:axId val="306259423"/>
      </c:radarChart>
      <c:catAx>
        <c:axId val="409223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pPr>
            <a:endParaRPr lang="nl-NL"/>
          </a:p>
        </c:txPr>
        <c:crossAx val="306259423"/>
        <c:crosses val="autoZero"/>
        <c:auto val="1"/>
        <c:lblAlgn val="ctr"/>
        <c:lblOffset val="100"/>
        <c:noMultiLvlLbl val="0"/>
      </c:catAx>
      <c:valAx>
        <c:axId val="306259423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defRPr>
            </a:pPr>
            <a:endParaRPr lang="nl-NL"/>
          </a:p>
        </c:txPr>
        <c:crossAx val="40922383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104023237278598"/>
          <c:y val="9.7871083395808328E-2"/>
          <c:w val="0.30182662049442771"/>
          <c:h val="4.49232938546774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Open Sans Condensed Light" panose="020B0306030504020204" pitchFamily="34" charset="0"/>
              <a:ea typeface="Open Sans Condensed Light" panose="020B0306030504020204" pitchFamily="34" charset="0"/>
              <a:cs typeface="Open Sans Condensed Light" panose="020B0306030504020204" pitchFamily="34" charset="0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500">
          <a:solidFill>
            <a:sysClr val="windowText" lastClr="000000"/>
          </a:solidFill>
          <a:latin typeface="Open Sans Condensed Light" panose="020B0306030504020204" pitchFamily="34" charset="0"/>
          <a:ea typeface="Open Sans Condensed Light" panose="020B0306030504020204" pitchFamily="34" charset="0"/>
          <a:cs typeface="Open Sans Condensed Light" panose="020B0306030504020204" pitchFamily="34" charset="0"/>
        </a:defRPr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426BC2-2D69-9DD7-4158-41FCD1F6D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BC25DC3-1CED-3677-D6B5-D52719F1D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C1F31D-FF48-35A9-4AC4-B2D17E3B7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02DE-23A6-B441-9CF6-71F8BD3A1B2D}" type="datetimeFigureOut">
              <a:rPr lang="nl-NL" smtClean="0"/>
              <a:t>07-06-2024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E87337-2355-F45E-F78C-DE48D16C6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0DA40B-F3B9-951F-0030-91471ABBD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810D-835A-6343-83EF-497B595CA1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1112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14EB75-CFF0-ACE7-988C-4CFB51D37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C83975E-2973-CCA8-628B-3B4CC1F4C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05DC28-BD67-DBD8-6274-6DEF3CFDF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02DE-23A6-B441-9CF6-71F8BD3A1B2D}" type="datetimeFigureOut">
              <a:rPr lang="nl-NL" smtClean="0"/>
              <a:t>07-06-2024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61139EC-B1B1-2C28-737F-1F81E6DD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8EB174C-8E03-2ABF-9999-16266722A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810D-835A-6343-83EF-497B595CA1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4284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909E729-C7F5-18B9-77BC-FE99CCEBAF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945DE36-EC87-1D85-D0BE-28F7ECE046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502BDAF-A88A-DCAF-90F0-BFDBBBF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02DE-23A6-B441-9CF6-71F8BD3A1B2D}" type="datetimeFigureOut">
              <a:rPr lang="nl-NL" smtClean="0"/>
              <a:t>07-06-2024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41B1E5-6523-C928-21B3-1037BB58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F2CFEA7-FDE6-C5A9-909A-37CEAA4A6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810D-835A-6343-83EF-497B595CA1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2905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73FFA9-0BF1-A7D5-430C-6BD4B1BA1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B3D677-8DEF-1693-B5E2-76FA44225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3A1BB49-6AC8-447E-6060-6EBCBD37D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02DE-23A6-B441-9CF6-71F8BD3A1B2D}" type="datetimeFigureOut">
              <a:rPr lang="nl-NL" smtClean="0"/>
              <a:t>07-06-2024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D8C5028-77FF-AD9D-332F-CA2835A3D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49A8165-4797-5B93-6D81-B5350A72E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810D-835A-6343-83EF-497B595CA1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294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30D6F0-DA64-602A-CD62-D06D65331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6349231-18D5-D79D-C433-FE30B9A54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B8F402-B08F-7FC3-48E6-AD88EB864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02DE-23A6-B441-9CF6-71F8BD3A1B2D}" type="datetimeFigureOut">
              <a:rPr lang="nl-NL" smtClean="0"/>
              <a:t>07-06-2024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B7BB51C-CE49-31ED-484C-81D2E3C4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096F5D-F951-CEF8-A598-BA9C6BE65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810D-835A-6343-83EF-497B595CA1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1430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603448-913C-39AC-677F-E49E4592F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26ED256-16C5-1A90-4B40-28B8D70708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21311B8-4BF7-DD63-67D4-964B04F3A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5350972-A51F-10FE-8B3C-5EABDC8C7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02DE-23A6-B441-9CF6-71F8BD3A1B2D}" type="datetimeFigureOut">
              <a:rPr lang="nl-NL" smtClean="0"/>
              <a:t>07-06-2024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ADD8834-1C96-0B92-0AEA-717BC6CA0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7063F7A-77AB-6F9A-F053-EC5322ECB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810D-835A-6343-83EF-497B595CA1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7942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D255E8-6A00-6CD6-CD2F-F0FFB98CD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A7A18CC-2069-F063-7626-E83ADC8B2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440E54-ABD1-8071-77F7-7641F5609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89DE5E3-C81D-4BFB-51AA-1568B20745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6CAB6E0-D23D-EFA3-D884-63EF0EA4F2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98A3D7A-BD43-DCF5-3B0D-62A2170A8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02DE-23A6-B441-9CF6-71F8BD3A1B2D}" type="datetimeFigureOut">
              <a:rPr lang="nl-NL" smtClean="0"/>
              <a:t>07-06-2024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6239240-7697-C0EF-5A52-A0CEDAE4E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A35EA56-0649-DB1B-8F1B-21D831E0F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810D-835A-6343-83EF-497B595CA1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6987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0C7DF4-1341-2375-DE5E-3152088BE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DFFD894-9A94-D48A-4C10-CA30796A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02DE-23A6-B441-9CF6-71F8BD3A1B2D}" type="datetimeFigureOut">
              <a:rPr lang="nl-NL" smtClean="0"/>
              <a:t>07-06-2024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090F5E9-C8E6-D1A4-126B-F8367EA53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FB16537-72CE-585D-9DA5-DEBFC2251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810D-835A-6343-83EF-497B595CA1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4842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E367C06-889A-BA6A-0623-080EC1AD7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02DE-23A6-B441-9CF6-71F8BD3A1B2D}" type="datetimeFigureOut">
              <a:rPr lang="nl-NL" smtClean="0"/>
              <a:t>07-06-2024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F9D5892-C59C-E8B8-DE6F-B97FCA12D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952CBDC-FA27-96DD-0212-506ED1DCA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810D-835A-6343-83EF-497B595CA1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3388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3D68A1-46A1-D645-881F-C768580C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D1C6DB-7401-4925-CE64-454A1228A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81F67FB-C161-D3F0-2448-9893D47F8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B15980B-19BC-6CC8-3007-3076384BB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02DE-23A6-B441-9CF6-71F8BD3A1B2D}" type="datetimeFigureOut">
              <a:rPr lang="nl-NL" smtClean="0"/>
              <a:t>07-06-2024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61808AC-87A6-A065-8B88-B8A0420C4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424B1F7-D27D-F1F6-947C-56175FDDA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810D-835A-6343-83EF-497B595CA1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999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ADE719-E1AF-0371-4416-78A994CC2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67C2F63-A892-B01B-3FE1-1DBE256825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5A57A50-6B2E-C6E3-B1E3-C39AB2BF5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E168BDD-4782-B16F-F10C-ACD304BE9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302DE-23A6-B441-9CF6-71F8BD3A1B2D}" type="datetimeFigureOut">
              <a:rPr lang="nl-NL" smtClean="0"/>
              <a:t>07-06-2024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4E7C74D-39F3-CEC4-EDA1-DBFA6EA37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B51083E-D918-4081-E8B3-211B8ABD2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B810D-835A-6343-83EF-497B595CA1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472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FB44E1D-A308-949E-7F36-5C538811F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E670BCA-1737-F5BE-5EC5-B63A915CD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FF2251-522D-60E9-0684-39994E167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302DE-23A6-B441-9CF6-71F8BD3A1B2D}" type="datetimeFigureOut">
              <a:rPr lang="nl-NL" smtClean="0"/>
              <a:t>07-06-2024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040827-867B-121E-D218-2CED1B7997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209D3D-B76C-9478-8378-48EF59B4A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B810D-835A-6343-83EF-497B595CA1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524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s://assets-eur.mkt.dynamics.com/34559891-0be3-4923-91a3-4b17491df3bc/digitalassets/images/1ffac286-8a7c-ee11-8179-000d3abcacc6?ts=63834861300067688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CDDE86-4E03-9B9D-0D0E-B40551ABBF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BBE7788-6226-C5D6-FED4-88D5851BAB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5602FDA-4388-4B07-7A78-4D20A026A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sz="240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66A2296-D123-7428-D244-86FE5EB45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86336" y="-871610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 sz="240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6FD07D59-668F-D010-326B-8877DB66E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92000" cy="687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CB4C7781-0701-1532-1B12-2CAC55587AAD}"/>
              </a:ext>
            </a:extLst>
          </p:cNvPr>
          <p:cNvSpPr txBox="1"/>
          <p:nvPr/>
        </p:nvSpPr>
        <p:spPr>
          <a:xfrm>
            <a:off x="1303867" y="4934377"/>
            <a:ext cx="851746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2800" b="1" dirty="0"/>
              <a:t>Dr. Wim Elving, Professor of </a:t>
            </a:r>
            <a:r>
              <a:rPr lang="nl-NL" sz="2800" b="1" dirty="0" err="1"/>
              <a:t>Sustainable</a:t>
            </a:r>
            <a:r>
              <a:rPr lang="nl-NL" sz="2800" b="1" dirty="0"/>
              <a:t> Communication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7B9182E-D18C-BD81-7C80-3B1C75324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7842" y="92077"/>
            <a:ext cx="5100159" cy="165576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A652B436-2B33-3CEC-457F-E7720C2A4E09}"/>
              </a:ext>
            </a:extLst>
          </p:cNvPr>
          <p:cNvSpPr txBox="1"/>
          <p:nvPr/>
        </p:nvSpPr>
        <p:spPr>
          <a:xfrm>
            <a:off x="1303867" y="5541235"/>
            <a:ext cx="9957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600" b="1" dirty="0">
                <a:solidFill>
                  <a:schemeClr val="bg1"/>
                </a:solidFill>
              </a:rPr>
              <a:t>The war </a:t>
            </a:r>
            <a:r>
              <a:rPr lang="nl-NL" sz="9600" b="1" dirty="0" err="1">
                <a:solidFill>
                  <a:schemeClr val="bg1"/>
                </a:solidFill>
              </a:rPr>
              <a:t>for</a:t>
            </a:r>
            <a:r>
              <a:rPr lang="nl-NL" sz="9600" b="1" dirty="0">
                <a:solidFill>
                  <a:schemeClr val="bg1"/>
                </a:solidFill>
              </a:rPr>
              <a:t> Talent</a:t>
            </a:r>
          </a:p>
        </p:txBody>
      </p:sp>
    </p:spTree>
    <p:extLst>
      <p:ext uri="{BB962C8B-B14F-4D97-AF65-F5344CB8AC3E}">
        <p14:creationId xmlns:p14="http://schemas.microsoft.com/office/powerpoint/2010/main" val="2530764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7C855F-D041-C121-DB46-EC07D4FFB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Talent in </a:t>
            </a:r>
            <a:r>
              <a:rPr lang="nl-NL" dirty="0" err="1">
                <a:solidFill>
                  <a:schemeClr val="bg1"/>
                </a:solidFill>
              </a:rPr>
              <a:t>the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region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main</a:t>
            </a:r>
            <a:r>
              <a:rPr lang="nl-NL" dirty="0">
                <a:solidFill>
                  <a:schemeClr val="bg1"/>
                </a:solidFill>
              </a:rPr>
              <a:t> goal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962A56-8B20-BB8F-BD30-9ACDD1677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How </a:t>
            </a:r>
            <a:r>
              <a:rPr lang="nl-NL" dirty="0" err="1">
                <a:solidFill>
                  <a:schemeClr val="bg1"/>
                </a:solidFill>
              </a:rPr>
              <a:t>to</a:t>
            </a:r>
            <a:r>
              <a:rPr lang="nl-NL" dirty="0">
                <a:solidFill>
                  <a:schemeClr val="bg1"/>
                </a:solidFill>
              </a:rPr>
              <a:t> keep </a:t>
            </a:r>
            <a:r>
              <a:rPr lang="nl-NL" dirty="0" err="1">
                <a:solidFill>
                  <a:schemeClr val="bg1"/>
                </a:solidFill>
              </a:rPr>
              <a:t>the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talents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that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graduate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from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Universities</a:t>
            </a:r>
            <a:r>
              <a:rPr lang="nl-NL" dirty="0">
                <a:solidFill>
                  <a:schemeClr val="bg1"/>
                </a:solidFill>
              </a:rPr>
              <a:t> in </a:t>
            </a:r>
            <a:r>
              <a:rPr lang="nl-NL" dirty="0" err="1">
                <a:solidFill>
                  <a:schemeClr val="bg1"/>
                </a:solidFill>
              </a:rPr>
              <a:t>the</a:t>
            </a:r>
            <a:r>
              <a:rPr lang="nl-NL" dirty="0">
                <a:solidFill>
                  <a:schemeClr val="bg1"/>
                </a:solidFill>
              </a:rPr>
              <a:t> North</a:t>
            </a:r>
          </a:p>
          <a:p>
            <a:r>
              <a:rPr lang="nl-NL" dirty="0">
                <a:solidFill>
                  <a:schemeClr val="bg1"/>
                </a:solidFill>
              </a:rPr>
              <a:t>Focus on </a:t>
            </a:r>
            <a:r>
              <a:rPr lang="nl-NL" dirty="0" err="1">
                <a:solidFill>
                  <a:schemeClr val="bg1"/>
                </a:solidFill>
              </a:rPr>
              <a:t>three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industries</a:t>
            </a:r>
            <a:r>
              <a:rPr lang="nl-NL" dirty="0">
                <a:solidFill>
                  <a:schemeClr val="bg1"/>
                </a:solidFill>
              </a:rPr>
              <a:t>; IT, Energy &amp; Health Care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Antonia’s PhD </a:t>
            </a:r>
            <a:r>
              <a:rPr lang="nl-NL" dirty="0" err="1">
                <a:solidFill>
                  <a:schemeClr val="bg1"/>
                </a:solidFill>
              </a:rPr>
              <a:t>started</a:t>
            </a:r>
            <a:r>
              <a:rPr lang="nl-NL" dirty="0">
                <a:solidFill>
                  <a:schemeClr val="bg1"/>
                </a:solidFill>
              </a:rPr>
              <a:t> in 2020 (4 </a:t>
            </a:r>
            <a:r>
              <a:rPr lang="nl-NL" dirty="0" err="1">
                <a:solidFill>
                  <a:schemeClr val="bg1"/>
                </a:solidFill>
              </a:rPr>
              <a:t>years</a:t>
            </a:r>
            <a:r>
              <a:rPr lang="nl-NL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Experiment like </a:t>
            </a:r>
            <a:r>
              <a:rPr lang="nl-NL" dirty="0" err="1">
                <a:solidFill>
                  <a:schemeClr val="bg1"/>
                </a:solidFill>
              </a:rPr>
              <a:t>the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old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study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from</a:t>
            </a:r>
            <a:r>
              <a:rPr lang="nl-NL" dirty="0">
                <a:solidFill>
                  <a:schemeClr val="bg1"/>
                </a:solidFill>
              </a:rPr>
              <a:t> 2013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Content analysis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Large </a:t>
            </a:r>
            <a:r>
              <a:rPr lang="nl-NL" dirty="0" err="1">
                <a:solidFill>
                  <a:schemeClr val="bg1"/>
                </a:solidFill>
              </a:rPr>
              <a:t>multilevel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study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with</a:t>
            </a:r>
            <a:r>
              <a:rPr lang="nl-NL" dirty="0">
                <a:solidFill>
                  <a:schemeClr val="bg1"/>
                </a:solidFill>
              </a:rPr>
              <a:t> </a:t>
            </a:r>
          </a:p>
          <a:p>
            <a:pPr lvl="2"/>
            <a:r>
              <a:rPr lang="nl-NL" dirty="0">
                <a:solidFill>
                  <a:schemeClr val="bg1"/>
                </a:solidFill>
              </a:rPr>
              <a:t>Interviews of </a:t>
            </a:r>
            <a:r>
              <a:rPr lang="nl-NL" dirty="0" err="1">
                <a:solidFill>
                  <a:schemeClr val="bg1"/>
                </a:solidFill>
              </a:rPr>
              <a:t>responsible</a:t>
            </a:r>
            <a:r>
              <a:rPr lang="nl-NL" dirty="0">
                <a:solidFill>
                  <a:schemeClr val="bg1"/>
                </a:solidFill>
              </a:rPr>
              <a:t> managers (n=26)</a:t>
            </a:r>
          </a:p>
          <a:p>
            <a:pPr lvl="2"/>
            <a:r>
              <a:rPr lang="nl-NL" dirty="0">
                <a:solidFill>
                  <a:schemeClr val="bg1"/>
                </a:solidFill>
              </a:rPr>
              <a:t>Questionnaires on </a:t>
            </a:r>
            <a:r>
              <a:rPr lang="nl-NL" dirty="0" err="1">
                <a:solidFill>
                  <a:schemeClr val="bg1"/>
                </a:solidFill>
              </a:rPr>
              <a:t>the</a:t>
            </a:r>
            <a:r>
              <a:rPr lang="nl-NL" dirty="0">
                <a:solidFill>
                  <a:schemeClr val="bg1"/>
                </a:solidFill>
              </a:rPr>
              <a:t> employees of </a:t>
            </a:r>
            <a:r>
              <a:rPr lang="nl-NL" dirty="0" err="1">
                <a:solidFill>
                  <a:schemeClr val="bg1"/>
                </a:solidFill>
              </a:rPr>
              <a:t>those</a:t>
            </a:r>
            <a:r>
              <a:rPr lang="nl-NL" dirty="0">
                <a:solidFill>
                  <a:schemeClr val="bg1"/>
                </a:solidFill>
              </a:rPr>
              <a:t> 26 </a:t>
            </a:r>
            <a:r>
              <a:rPr lang="nl-NL" dirty="0" err="1">
                <a:solidFill>
                  <a:schemeClr val="bg1"/>
                </a:solidFill>
              </a:rPr>
              <a:t>organizations</a:t>
            </a:r>
            <a:r>
              <a:rPr lang="nl-NL" dirty="0">
                <a:solidFill>
                  <a:schemeClr val="bg1"/>
                </a:solidFill>
              </a:rPr>
              <a:t> (n=950)</a:t>
            </a:r>
          </a:p>
        </p:txBody>
      </p:sp>
    </p:spTree>
    <p:extLst>
      <p:ext uri="{BB962C8B-B14F-4D97-AF65-F5344CB8AC3E}">
        <p14:creationId xmlns:p14="http://schemas.microsoft.com/office/powerpoint/2010/main" val="27944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BFA8BF-1673-1AC4-C9CF-6F9D31370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7D96864-AA2A-280A-1FF6-166FE5DFD5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240116"/>
            <a:ext cx="8410731" cy="3469654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C507B27-2CF4-DD78-109A-CA3CB00065F9}"/>
              </a:ext>
            </a:extLst>
          </p:cNvPr>
          <p:cNvSpPr txBox="1"/>
          <p:nvPr/>
        </p:nvSpPr>
        <p:spPr>
          <a:xfrm>
            <a:off x="1079292" y="3852472"/>
            <a:ext cx="587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https</a:t>
            </a:r>
            <a:r>
              <a:rPr lang="nl-NL" dirty="0">
                <a:solidFill>
                  <a:schemeClr val="bg1"/>
                </a:solidFill>
              </a:rPr>
              <a:t>://</a:t>
            </a:r>
            <a:r>
              <a:rPr lang="nl-NL" dirty="0" err="1">
                <a:solidFill>
                  <a:schemeClr val="bg1"/>
                </a:solidFill>
              </a:rPr>
              <a:t>doi.org</a:t>
            </a:r>
            <a:r>
              <a:rPr lang="nl-NL" dirty="0">
                <a:solidFill>
                  <a:schemeClr val="bg1"/>
                </a:solidFill>
              </a:rPr>
              <a:t>/10.1108/CCIJ-07-2022-0070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50F32CE-A4E9-548F-195C-6F10E4DB0DA2}"/>
              </a:ext>
            </a:extLst>
          </p:cNvPr>
          <p:cNvSpPr txBox="1"/>
          <p:nvPr/>
        </p:nvSpPr>
        <p:spPr>
          <a:xfrm>
            <a:off x="1289154" y="5971553"/>
            <a:ext cx="748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Fun </a:t>
            </a:r>
            <a:r>
              <a:rPr lang="nl-NL" dirty="0" err="1">
                <a:solidFill>
                  <a:schemeClr val="bg1"/>
                </a:solidFill>
              </a:rPr>
              <a:t>result</a:t>
            </a:r>
            <a:r>
              <a:rPr lang="nl-NL" dirty="0">
                <a:solidFill>
                  <a:schemeClr val="bg1"/>
                </a:solidFill>
              </a:rPr>
              <a:t>; </a:t>
            </a:r>
            <a:r>
              <a:rPr lang="nl-NL" dirty="0" err="1">
                <a:solidFill>
                  <a:schemeClr val="bg1"/>
                </a:solidFill>
              </a:rPr>
              <a:t>among</a:t>
            </a:r>
            <a:r>
              <a:rPr lang="nl-NL" dirty="0">
                <a:solidFill>
                  <a:schemeClr val="bg1"/>
                </a:solidFill>
              </a:rPr>
              <a:t> Dutch </a:t>
            </a:r>
            <a:r>
              <a:rPr lang="nl-NL" dirty="0" err="1">
                <a:solidFill>
                  <a:schemeClr val="bg1"/>
                </a:solidFill>
              </a:rPr>
              <a:t>population</a:t>
            </a:r>
            <a:r>
              <a:rPr lang="nl-NL" dirty="0">
                <a:solidFill>
                  <a:schemeClr val="bg1"/>
                </a:solidFill>
              </a:rPr>
              <a:t> Amsterdam is superior, </a:t>
            </a:r>
            <a:r>
              <a:rPr lang="nl-NL" dirty="0" err="1">
                <a:solidFill>
                  <a:schemeClr val="bg1"/>
                </a:solidFill>
              </a:rPr>
              <a:t>however</a:t>
            </a:r>
            <a:r>
              <a:rPr lang="nl-NL" dirty="0">
                <a:solidFill>
                  <a:schemeClr val="bg1"/>
                </a:solidFill>
              </a:rPr>
              <a:t>, </a:t>
            </a:r>
            <a:r>
              <a:rPr lang="nl-NL" dirty="0" err="1">
                <a:solidFill>
                  <a:schemeClr val="bg1"/>
                </a:solidFill>
              </a:rPr>
              <a:t>for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the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international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students</a:t>
            </a:r>
            <a:r>
              <a:rPr lang="nl-NL" dirty="0">
                <a:solidFill>
                  <a:schemeClr val="bg1"/>
                </a:solidFill>
              </a:rPr>
              <a:t> Amsterdam </a:t>
            </a:r>
            <a:r>
              <a:rPr lang="nl-NL" dirty="0" err="1">
                <a:solidFill>
                  <a:schemeClr val="bg1"/>
                </a:solidFill>
              </a:rPr>
              <a:t>didn’t</a:t>
            </a:r>
            <a:r>
              <a:rPr lang="nl-NL" dirty="0">
                <a:solidFill>
                  <a:schemeClr val="bg1"/>
                </a:solidFill>
              </a:rPr>
              <a:t> had </a:t>
            </a:r>
            <a:r>
              <a:rPr lang="nl-NL" dirty="0" err="1">
                <a:solidFill>
                  <a:schemeClr val="bg1"/>
                </a:solidFill>
              </a:rPr>
              <a:t>this</a:t>
            </a:r>
            <a:r>
              <a:rPr lang="nl-NL" dirty="0">
                <a:solidFill>
                  <a:schemeClr val="bg1"/>
                </a:solidFill>
              </a:rPr>
              <a:t> image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F63E3F7-9B60-CC76-AB79-5F4245CC8228}"/>
              </a:ext>
            </a:extLst>
          </p:cNvPr>
          <p:cNvSpPr txBox="1"/>
          <p:nvPr/>
        </p:nvSpPr>
        <p:spPr>
          <a:xfrm>
            <a:off x="1184223" y="4773513"/>
            <a:ext cx="5321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Experimental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study</a:t>
            </a:r>
            <a:r>
              <a:rPr lang="nl-NL" dirty="0">
                <a:solidFill>
                  <a:schemeClr val="bg1"/>
                </a:solidFill>
              </a:rPr>
              <a:t>, 2x2 design, </a:t>
            </a:r>
            <a:r>
              <a:rPr lang="nl-NL" dirty="0" err="1">
                <a:solidFill>
                  <a:schemeClr val="bg1"/>
                </a:solidFill>
              </a:rPr>
              <a:t>Employer</a:t>
            </a:r>
            <a:r>
              <a:rPr lang="nl-NL" dirty="0">
                <a:solidFill>
                  <a:schemeClr val="bg1"/>
                </a:solidFill>
              </a:rPr>
              <a:t> Branding or </a:t>
            </a:r>
            <a:r>
              <a:rPr lang="nl-NL" dirty="0" err="1">
                <a:solidFill>
                  <a:schemeClr val="bg1"/>
                </a:solidFill>
              </a:rPr>
              <a:t>not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and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Location</a:t>
            </a:r>
            <a:r>
              <a:rPr lang="nl-NL" dirty="0">
                <a:solidFill>
                  <a:schemeClr val="bg1"/>
                </a:solidFill>
              </a:rPr>
              <a:t> (Groningen versus Amsterdam)</a:t>
            </a:r>
          </a:p>
        </p:txBody>
      </p:sp>
    </p:spTree>
    <p:extLst>
      <p:ext uri="{BB962C8B-B14F-4D97-AF65-F5344CB8AC3E}">
        <p14:creationId xmlns:p14="http://schemas.microsoft.com/office/powerpoint/2010/main" val="4207449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AB5823C8-FAD3-9017-92CC-D95FF26D9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932" y="252613"/>
            <a:ext cx="9822136" cy="660538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20368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DE662D-7B45-E1F4-259B-061C73D9B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Content Analysis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E77D229-25DC-14ED-EB8D-5C7438442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4903033" cy="462017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1600" dirty="0"/>
              <a:t>Quantitative </a:t>
            </a:r>
            <a:r>
              <a:rPr lang="en-US" sz="1600" dirty="0">
                <a:solidFill>
                  <a:srgbClr val="E66E1E"/>
                </a:solidFill>
              </a:rPr>
              <a:t>content analysis</a:t>
            </a:r>
          </a:p>
          <a:p>
            <a:r>
              <a:rPr lang="en-US" sz="1600" dirty="0"/>
              <a:t>113 Dutch vacancies from the North </a:t>
            </a:r>
            <a:r>
              <a:rPr lang="en-US" sz="1600" dirty="0">
                <a:solidFill>
                  <a:srgbClr val="E66E1E"/>
                </a:solidFill>
              </a:rPr>
              <a:t>(IT, Energy, Healthcare)</a:t>
            </a:r>
          </a:p>
          <a:p>
            <a:r>
              <a:rPr lang="en-US" sz="1600" dirty="0"/>
              <a:t>113 from comparable regions abroad </a:t>
            </a:r>
            <a:r>
              <a:rPr lang="en-US" sz="1600" dirty="0">
                <a:solidFill>
                  <a:srgbClr val="E66E1E"/>
                </a:solidFill>
              </a:rPr>
              <a:t>(Germany, Bulgaria)</a:t>
            </a:r>
          </a:p>
          <a:p>
            <a:r>
              <a:rPr lang="en-US" sz="1600" dirty="0"/>
              <a:t>Posted on leading recruitment sites</a:t>
            </a:r>
          </a:p>
          <a:p>
            <a:r>
              <a:rPr lang="en-US" sz="1600" dirty="0"/>
              <a:t>Targeting </a:t>
            </a:r>
            <a:r>
              <a:rPr lang="en-US" sz="1600" dirty="0">
                <a:solidFill>
                  <a:srgbClr val="E66E1E"/>
                </a:solidFill>
              </a:rPr>
              <a:t>highly-educated graduates/professionals</a:t>
            </a:r>
          </a:p>
          <a:p>
            <a:r>
              <a:rPr lang="en-US" sz="1600" dirty="0"/>
              <a:t>Sample – equal amount in each industry and country</a:t>
            </a:r>
          </a:p>
          <a:p>
            <a:r>
              <a:rPr lang="en-US" sz="1600" dirty="0"/>
              <a:t>Emerging coding: level 1 and 2</a:t>
            </a:r>
          </a:p>
        </p:txBody>
      </p:sp>
      <p:pic>
        <p:nvPicPr>
          <p:cNvPr id="1026" name="Picture 2" descr="What Is Content Analysis? - Ai Meeting Assistant, Qualitative Data Analysis  Software And AI Audio And Video Text Converter">
            <a:extLst>
              <a:ext uri="{FF2B5EF4-FFF2-40B4-BE49-F238E27FC236}">
                <a16:creationId xmlns:a16="http://schemas.microsoft.com/office/drawing/2014/main" id="{5D1E1868-AC9A-2A9A-6DEB-C64BCCD40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483" y="158751"/>
            <a:ext cx="4651021" cy="327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931D0B6-09CE-AF81-6C34-1000A21BDB6C}"/>
              </a:ext>
            </a:extLst>
          </p:cNvPr>
          <p:cNvSpPr txBox="1"/>
          <p:nvPr/>
        </p:nvSpPr>
        <p:spPr>
          <a:xfrm>
            <a:off x="6096000" y="4000773"/>
            <a:ext cx="56145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Why</a:t>
            </a:r>
            <a:r>
              <a:rPr lang="nl-NL" dirty="0">
                <a:solidFill>
                  <a:schemeClr val="bg1"/>
                </a:solidFill>
              </a:rPr>
              <a:t> Germany &amp; Bulgaria?</a:t>
            </a:r>
          </a:p>
          <a:p>
            <a:pPr marL="342900" indent="-342900">
              <a:buAutoNum type="arabicPeriod"/>
            </a:pPr>
            <a:r>
              <a:rPr lang="nl-NL" dirty="0">
                <a:solidFill>
                  <a:schemeClr val="bg1"/>
                </a:solidFill>
              </a:rPr>
              <a:t>Germany looks a lot like the Netherlands</a:t>
            </a:r>
          </a:p>
          <a:p>
            <a:pPr marL="342900" indent="-342900">
              <a:buAutoNum type="arabicPeriod"/>
            </a:pPr>
            <a:r>
              <a:rPr lang="nl-NL" dirty="0">
                <a:solidFill>
                  <a:schemeClr val="bg1"/>
                </a:solidFill>
              </a:rPr>
              <a:t>Bulgaria is </a:t>
            </a:r>
            <a:r>
              <a:rPr lang="nl-NL" dirty="0" err="1">
                <a:solidFill>
                  <a:schemeClr val="bg1"/>
                </a:solidFill>
              </a:rPr>
              <a:t>booming</a:t>
            </a:r>
            <a:r>
              <a:rPr lang="nl-NL" dirty="0">
                <a:solidFill>
                  <a:schemeClr val="bg1"/>
                </a:solidFill>
              </a:rPr>
              <a:t> on IT</a:t>
            </a:r>
          </a:p>
          <a:p>
            <a:pPr marL="342900" indent="-342900">
              <a:buAutoNum type="arabicPeriod"/>
            </a:pPr>
            <a:r>
              <a:rPr lang="nl-NL" dirty="0">
                <a:solidFill>
                  <a:schemeClr val="bg1"/>
                </a:solidFill>
              </a:rPr>
              <a:t>Availability of </a:t>
            </a:r>
            <a:r>
              <a:rPr lang="nl-NL" dirty="0" err="1">
                <a:solidFill>
                  <a:schemeClr val="bg1"/>
                </a:solidFill>
              </a:rPr>
              <a:t>students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from</a:t>
            </a:r>
            <a:r>
              <a:rPr lang="nl-NL" dirty="0">
                <a:solidFill>
                  <a:schemeClr val="bg1"/>
                </a:solidFill>
              </a:rPr>
              <a:t> the Master International Communication*</a:t>
            </a:r>
          </a:p>
          <a:p>
            <a:pPr marL="342900" indent="-342900">
              <a:buAutoNum type="arabicPeriod"/>
            </a:pPr>
            <a:endParaRPr lang="nl-NL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* </a:t>
            </a:r>
            <a:r>
              <a:rPr lang="nl-NL" dirty="0" err="1">
                <a:solidFill>
                  <a:schemeClr val="bg1"/>
                </a:solidFill>
              </a:rPr>
              <a:t>One</a:t>
            </a:r>
            <a:r>
              <a:rPr lang="nl-NL" dirty="0">
                <a:solidFill>
                  <a:schemeClr val="bg1"/>
                </a:solidFill>
              </a:rPr>
              <a:t> of </a:t>
            </a:r>
            <a:r>
              <a:rPr lang="nl-NL" dirty="0" err="1">
                <a:solidFill>
                  <a:schemeClr val="bg1"/>
                </a:solidFill>
              </a:rPr>
              <a:t>them</a:t>
            </a:r>
            <a:r>
              <a:rPr lang="nl-NL" dirty="0">
                <a:solidFill>
                  <a:schemeClr val="bg1"/>
                </a:solidFill>
              </a:rPr>
              <a:t> won the Entrance Student award </a:t>
            </a:r>
            <a:r>
              <a:rPr lang="nl-NL" dirty="0" err="1">
                <a:solidFill>
                  <a:schemeClr val="bg1"/>
                </a:solidFill>
              </a:rPr>
              <a:t>for</a:t>
            </a:r>
            <a:r>
              <a:rPr lang="nl-NL" dirty="0">
                <a:solidFill>
                  <a:schemeClr val="bg1"/>
                </a:solidFill>
              </a:rPr>
              <a:t> best thesis!</a:t>
            </a:r>
          </a:p>
        </p:txBody>
      </p:sp>
    </p:spTree>
    <p:extLst>
      <p:ext uri="{BB962C8B-B14F-4D97-AF65-F5344CB8AC3E}">
        <p14:creationId xmlns:p14="http://schemas.microsoft.com/office/powerpoint/2010/main" val="4016590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92BE7E-C256-F146-B88B-05F873D8B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chemeClr val="bg1"/>
                </a:solidFill>
              </a:rPr>
              <a:t>Results</a:t>
            </a:r>
            <a:r>
              <a:rPr lang="nl-NL" dirty="0">
                <a:solidFill>
                  <a:schemeClr val="bg1"/>
                </a:solidFill>
              </a:rPr>
              <a:t>: percentage tekst in </a:t>
            </a:r>
            <a:r>
              <a:rPr lang="nl-NL" dirty="0" err="1">
                <a:solidFill>
                  <a:schemeClr val="bg1"/>
                </a:solidFill>
              </a:rPr>
              <a:t>vacancies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3785794A-01D5-B7C7-BE01-81313C26E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43387"/>
            <a:ext cx="10515600" cy="481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88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94CC94-2C43-EF5B-483D-D39450FAD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chemeClr val="bg1"/>
                </a:solidFill>
              </a:rPr>
              <a:t>Frequency</a:t>
            </a:r>
            <a:r>
              <a:rPr lang="nl-NL" dirty="0">
                <a:solidFill>
                  <a:schemeClr val="bg1"/>
                </a:solidFill>
              </a:rPr>
              <a:t> of codes per country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63C77CC-45B6-E00E-6B2C-853F585EEE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1688137"/>
              </p:ext>
            </p:extLst>
          </p:nvPr>
        </p:nvGraphicFramePr>
        <p:xfrm>
          <a:off x="838200" y="1461136"/>
          <a:ext cx="11234530" cy="5244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8576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D8C792-3859-2C3E-6522-5E0C4F13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Employer Branding </a:t>
            </a:r>
            <a:r>
              <a:rPr lang="nl-NL" dirty="0" err="1">
                <a:solidFill>
                  <a:schemeClr val="bg1"/>
                </a:solidFill>
              </a:rPr>
              <a:t>elements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D2CB7A5-616A-46ED-10AD-1669654B1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226052"/>
            <a:ext cx="11115262" cy="5551466"/>
          </a:xfrm>
          <a:prstGeom prst="rect">
            <a:avLst/>
          </a:prstGeom>
        </p:spPr>
      </p:pic>
      <p:sp>
        <p:nvSpPr>
          <p:cNvPr id="5" name="Oval 6">
            <a:extLst>
              <a:ext uri="{FF2B5EF4-FFF2-40B4-BE49-F238E27FC236}">
                <a16:creationId xmlns:a16="http://schemas.microsoft.com/office/drawing/2014/main" id="{E696EAC6-373E-F4D6-1983-5C8071286B8F}"/>
              </a:ext>
            </a:extLst>
          </p:cNvPr>
          <p:cNvSpPr/>
          <p:nvPr/>
        </p:nvSpPr>
        <p:spPr>
          <a:xfrm>
            <a:off x="2059050" y="4569884"/>
            <a:ext cx="360040" cy="106206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E23DEB9F-0E4B-9F0E-4007-CA9FA73C3562}"/>
              </a:ext>
            </a:extLst>
          </p:cNvPr>
          <p:cNvSpPr/>
          <p:nvPr/>
        </p:nvSpPr>
        <p:spPr>
          <a:xfrm>
            <a:off x="5080546" y="5304403"/>
            <a:ext cx="360040" cy="106206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0D715F53-0AF3-FD58-2F09-6F8957824F90}"/>
              </a:ext>
            </a:extLst>
          </p:cNvPr>
          <p:cNvSpPr/>
          <p:nvPr/>
        </p:nvSpPr>
        <p:spPr>
          <a:xfrm rot="5400000">
            <a:off x="6570270" y="4654321"/>
            <a:ext cx="940905" cy="188944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3">
            <a:extLst>
              <a:ext uri="{FF2B5EF4-FFF2-40B4-BE49-F238E27FC236}">
                <a16:creationId xmlns:a16="http://schemas.microsoft.com/office/drawing/2014/main" id="{C0E49D4F-A7A8-759F-7F58-EFFC96261825}"/>
              </a:ext>
            </a:extLst>
          </p:cNvPr>
          <p:cNvSpPr/>
          <p:nvPr/>
        </p:nvSpPr>
        <p:spPr>
          <a:xfrm>
            <a:off x="10376452" y="5167312"/>
            <a:ext cx="742121" cy="132556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81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E2E665-26FD-6AE1-BDBD-BCEDF8769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chemeClr val="bg1"/>
                </a:solidFill>
              </a:rPr>
              <a:t>Comparison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three</a:t>
            </a:r>
            <a:r>
              <a:rPr lang="nl-NL" dirty="0">
                <a:solidFill>
                  <a:schemeClr val="bg1"/>
                </a:solidFill>
              </a:rPr>
              <a:t> Branches</a:t>
            </a:r>
          </a:p>
        </p:txBody>
      </p:sp>
      <p:graphicFrame>
        <p:nvGraphicFramePr>
          <p:cNvPr id="4" name="Content Placeholder 21">
            <a:extLst>
              <a:ext uri="{FF2B5EF4-FFF2-40B4-BE49-F238E27FC236}">
                <a16:creationId xmlns:a16="http://schemas.microsoft.com/office/drawing/2014/main" id="{661C2FA3-6E32-E6BE-0B14-4FC7CE9001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4330464"/>
              </p:ext>
            </p:extLst>
          </p:nvPr>
        </p:nvGraphicFramePr>
        <p:xfrm>
          <a:off x="838200" y="1856707"/>
          <a:ext cx="11102010" cy="4991964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3539150">
                  <a:extLst>
                    <a:ext uri="{9D8B030D-6E8A-4147-A177-3AD203B41FA5}">
                      <a16:colId xmlns:a16="http://schemas.microsoft.com/office/drawing/2014/main" val="1451253490"/>
                    </a:ext>
                  </a:extLst>
                </a:gridCol>
                <a:gridCol w="4397870">
                  <a:extLst>
                    <a:ext uri="{9D8B030D-6E8A-4147-A177-3AD203B41FA5}">
                      <a16:colId xmlns:a16="http://schemas.microsoft.com/office/drawing/2014/main" val="1234301266"/>
                    </a:ext>
                  </a:extLst>
                </a:gridCol>
                <a:gridCol w="3164990">
                  <a:extLst>
                    <a:ext uri="{9D8B030D-6E8A-4147-A177-3AD203B41FA5}">
                      <a16:colId xmlns:a16="http://schemas.microsoft.com/office/drawing/2014/main" val="3598501945"/>
                    </a:ext>
                  </a:extLst>
                </a:gridCol>
              </a:tblGrid>
              <a:tr h="2012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US" sz="2800" noProof="0">
                          <a:solidFill>
                            <a:schemeClr val="tx1"/>
                          </a:solidFill>
                          <a:effectLst/>
                        </a:rPr>
                        <a:t>IT</a:t>
                      </a:r>
                      <a:endParaRPr lang="en-US" sz="280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514" marR="33514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US" sz="2800" noProof="0">
                          <a:solidFill>
                            <a:schemeClr val="tx1"/>
                          </a:solidFill>
                          <a:effectLst/>
                        </a:rPr>
                        <a:t>Energy</a:t>
                      </a:r>
                      <a:endParaRPr lang="en-US" sz="2800" noProof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514" marR="33514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  <a:spcAft>
                          <a:spcPts val="800"/>
                        </a:spcAft>
                      </a:pPr>
                      <a:r>
                        <a:rPr lang="en-US" sz="2800" noProof="0" dirty="0">
                          <a:solidFill>
                            <a:schemeClr val="tx1"/>
                          </a:solidFill>
                          <a:effectLst/>
                        </a:rPr>
                        <a:t>Healthcare</a:t>
                      </a:r>
                      <a:endParaRPr lang="en-US" sz="28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3514" marR="33514" marT="0" marB="0"/>
                </a:tc>
                <a:extLst>
                  <a:ext uri="{0D108BD9-81ED-4DB2-BD59-A6C34878D82A}">
                    <a16:rowId xmlns:a16="http://schemas.microsoft.com/office/drawing/2014/main" val="925484693"/>
                  </a:ext>
                </a:extLst>
              </a:tr>
              <a:tr h="460791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l">
                        <a:lnSpc>
                          <a:spcPct val="90000"/>
                        </a:lnSpc>
                        <a:buFont typeface="Times New Roman" panose="02020603050405020304" pitchFamily="18" charset="0"/>
                        <a:buChar char="›"/>
                      </a:pPr>
                      <a:endParaRPr lang="en-US" sz="1600" b="0" noProof="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90000"/>
                        </a:lnSpc>
                        <a:buFont typeface="Times New Roman" panose="02020603050405020304" pitchFamily="18" charset="0"/>
                        <a:buChar char="›"/>
                      </a:pPr>
                      <a:r>
                        <a:rPr lang="en-US" sz="1600" b="0" noProof="0" dirty="0">
                          <a:solidFill>
                            <a:schemeClr val="tx1"/>
                          </a:solidFill>
                          <a:effectLst/>
                        </a:rPr>
                        <a:t>Outgoing (extras about the office, social events, outings)</a:t>
                      </a:r>
                    </a:p>
                    <a:p>
                      <a:pPr marL="342900" lvl="0" indent="-342900" algn="l">
                        <a:lnSpc>
                          <a:spcPct val="90000"/>
                        </a:lnSpc>
                        <a:buFont typeface="Times New Roman" panose="02020603050405020304" pitchFamily="18" charset="0"/>
                        <a:buChar char="›"/>
                      </a:pPr>
                      <a:endParaRPr lang="en-US" sz="1600" b="0" noProof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90000"/>
                        </a:lnSpc>
                        <a:buFont typeface="Times New Roman" panose="02020603050405020304" pitchFamily="18" charset="0"/>
                        <a:buChar char="›"/>
                      </a:pPr>
                      <a:r>
                        <a:rPr lang="en-US" sz="1600" b="0" noProof="0" dirty="0">
                          <a:solidFill>
                            <a:schemeClr val="tx1"/>
                          </a:solidFill>
                          <a:effectLst/>
                        </a:rPr>
                        <a:t>Characteristics – business terms, company specializations and value</a:t>
                      </a:r>
                    </a:p>
                    <a:p>
                      <a:pPr marL="342900" lvl="0" indent="-342900" algn="l">
                        <a:lnSpc>
                          <a:spcPct val="90000"/>
                        </a:lnSpc>
                        <a:buFont typeface="Times New Roman" panose="02020603050405020304" pitchFamily="18" charset="0"/>
                        <a:buChar char="›"/>
                      </a:pPr>
                      <a:endParaRPr lang="en-US" sz="1600" b="0" noProof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90000"/>
                        </a:lnSpc>
                        <a:buFont typeface="Times New Roman" panose="02020603050405020304" pitchFamily="18" charset="0"/>
                        <a:buChar char="›"/>
                      </a:pPr>
                      <a:r>
                        <a:rPr lang="en-US" sz="1600" b="0" noProof="0" dirty="0">
                          <a:solidFill>
                            <a:schemeClr val="tx1"/>
                          </a:solidFill>
                          <a:effectLst/>
                        </a:rPr>
                        <a:t>Image- leadership, partners and clients</a:t>
                      </a:r>
                    </a:p>
                    <a:p>
                      <a:pPr marL="342900" lvl="0" indent="-342900" algn="l">
                        <a:lnSpc>
                          <a:spcPct val="90000"/>
                        </a:lnSpc>
                        <a:buFont typeface="Times New Roman" panose="02020603050405020304" pitchFamily="18" charset="0"/>
                        <a:buChar char="›"/>
                      </a:pPr>
                      <a:endParaRPr lang="en-US" sz="1600" b="0" noProof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90000"/>
                        </a:lnSpc>
                        <a:buFont typeface="Times New Roman" panose="02020603050405020304" pitchFamily="18" charset="0"/>
                        <a:buChar char="›"/>
                      </a:pPr>
                      <a:r>
                        <a:rPr lang="en-US" sz="1600" b="0" noProof="0" dirty="0">
                          <a:solidFill>
                            <a:schemeClr val="tx1"/>
                          </a:solidFill>
                          <a:effectLst/>
                        </a:rPr>
                        <a:t>Benefits and career growth emphasized</a:t>
                      </a:r>
                    </a:p>
                    <a:p>
                      <a:pPr marL="342900" lvl="0" indent="-342900" algn="l">
                        <a:lnSpc>
                          <a:spcPct val="90000"/>
                        </a:lnSpc>
                        <a:buFont typeface="Times New Roman" panose="02020603050405020304" pitchFamily="18" charset="0"/>
                        <a:buChar char="›"/>
                      </a:pPr>
                      <a:endParaRPr lang="en-US" sz="1600" b="0" noProof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90000"/>
                        </a:lnSpc>
                        <a:buFont typeface="Times New Roman" panose="02020603050405020304" pitchFamily="18" charset="0"/>
                        <a:buChar char="›"/>
                      </a:pPr>
                      <a:r>
                        <a:rPr lang="en-US" sz="1600" b="0" noProof="0" dirty="0">
                          <a:solidFill>
                            <a:schemeClr val="tx1"/>
                          </a:solidFill>
                          <a:effectLst/>
                        </a:rPr>
                        <a:t>People and norms (freedom, flexibility, challenge boldly stated)</a:t>
                      </a:r>
                    </a:p>
                    <a:p>
                      <a:pPr marL="457200" algn="l">
                        <a:lnSpc>
                          <a:spcPct val="90000"/>
                        </a:lnSpc>
                      </a:pPr>
                      <a:r>
                        <a:rPr lang="en-US" sz="1600" b="0" noProof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b="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514" marR="33514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l">
                        <a:lnSpc>
                          <a:spcPct val="90000"/>
                        </a:lnSpc>
                        <a:buFont typeface="Times New Roman" panose="02020603050405020304" pitchFamily="18" charset="0"/>
                        <a:buChar char="›"/>
                      </a:pPr>
                      <a:endParaRPr lang="en-US" sz="1600" noProof="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90000"/>
                        </a:lnSpc>
                        <a:buFont typeface="Times New Roman" panose="02020603050405020304" pitchFamily="18" charset="0"/>
                        <a:buChar char="›"/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effectLst/>
                        </a:rPr>
                        <a:t>Traditional framing</a:t>
                      </a:r>
                    </a:p>
                    <a:p>
                      <a:pPr marL="342900" lvl="0" indent="-342900" algn="l">
                        <a:lnSpc>
                          <a:spcPct val="90000"/>
                        </a:lnSpc>
                        <a:buFont typeface="Times New Roman" panose="02020603050405020304" pitchFamily="18" charset="0"/>
                        <a:buChar char="›"/>
                      </a:pPr>
                      <a:endParaRPr lang="en-US" sz="1600" noProof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90000"/>
                        </a:lnSpc>
                        <a:buFont typeface="Times New Roman" panose="02020603050405020304" pitchFamily="18" charset="0"/>
                        <a:buChar char="›"/>
                      </a:pPr>
                      <a:r>
                        <a:rPr lang="en-US" sz="1600" noProof="0" dirty="0">
                          <a:solidFill>
                            <a:schemeClr val="tx1"/>
                          </a:solidFill>
                          <a:effectLst/>
                        </a:rPr>
                        <a:t>Factual on characteristics, technology, infrastructure</a:t>
                      </a:r>
                    </a:p>
                    <a:p>
                      <a:pPr marL="0" lvl="0" indent="0" algn="l">
                        <a:lnSpc>
                          <a:spcPct val="90000"/>
                        </a:lnSpc>
                        <a:buFont typeface="Times New Roman" panose="02020603050405020304" pitchFamily="18" charset="0"/>
                        <a:buNone/>
                      </a:pPr>
                      <a:endParaRPr lang="en-US" sz="1600" noProof="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90000"/>
                        </a:lnSpc>
                        <a:buFont typeface="Times New Roman" panose="02020603050405020304" pitchFamily="18" charset="0"/>
                        <a:buChar char="›"/>
                      </a:pPr>
                      <a:r>
                        <a:rPr lang="en-US" sz="1600" noProof="0" dirty="0">
                          <a:effectLst/>
                        </a:rPr>
                        <a:t>Benefits (travel allowance) and professional development emphasized</a:t>
                      </a:r>
                    </a:p>
                    <a:p>
                      <a:pPr marL="342900" lvl="0" indent="-342900" algn="l">
                        <a:lnSpc>
                          <a:spcPct val="90000"/>
                        </a:lnSpc>
                        <a:buFont typeface="Times New Roman" panose="02020603050405020304" pitchFamily="18" charset="0"/>
                        <a:buChar char="›"/>
                      </a:pPr>
                      <a:endParaRPr lang="en-US" sz="1600" noProof="0" dirty="0">
                        <a:effectLst/>
                      </a:endParaRP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 panose="02020603050405020304" pitchFamily="18" charset="0"/>
                        <a:buChar char="›"/>
                        <a:tabLst/>
                        <a:defRPr/>
                      </a:pPr>
                      <a:r>
                        <a:rPr lang="en-US" sz="1600" b="1" noProof="0" dirty="0">
                          <a:effectLst/>
                        </a:rPr>
                        <a:t>Little on diversity, equal opportunities, inclusion</a:t>
                      </a:r>
                      <a:r>
                        <a:rPr lang="en-US" sz="1600" noProof="0" dirty="0">
                          <a:effectLst/>
                        </a:rPr>
                        <a:t>, hardly any image and reputation</a:t>
                      </a:r>
                    </a:p>
                    <a:p>
                      <a:pPr marL="342900" lvl="0" indent="-342900" algn="l">
                        <a:lnSpc>
                          <a:spcPct val="90000"/>
                        </a:lnSpc>
                        <a:buFont typeface="Times New Roman" panose="02020603050405020304" pitchFamily="18" charset="0"/>
                        <a:buChar char="›"/>
                      </a:pPr>
                      <a:endParaRPr lang="en-US" sz="1600" noProof="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90000"/>
                        </a:lnSpc>
                        <a:buFont typeface="Times New Roman" panose="02020603050405020304" pitchFamily="18" charset="0"/>
                        <a:buChar char="›"/>
                      </a:pPr>
                      <a:r>
                        <a:rPr lang="en-US" sz="1600" noProof="0" dirty="0">
                          <a:effectLst/>
                        </a:rPr>
                        <a:t>Interesting terms mentioned: employee </a:t>
                      </a:r>
                      <a:r>
                        <a:rPr lang="en-US" sz="1600" b="1" noProof="0" dirty="0">
                          <a:effectLst/>
                        </a:rPr>
                        <a:t>contributes to energy transition (generally)</a:t>
                      </a:r>
                    </a:p>
                    <a:p>
                      <a:pPr marL="342900" lvl="0" indent="-342900" algn="l">
                        <a:lnSpc>
                          <a:spcPct val="90000"/>
                        </a:lnSpc>
                        <a:buFont typeface="Times New Roman" panose="02020603050405020304" pitchFamily="18" charset="0"/>
                        <a:buChar char="›"/>
                      </a:pPr>
                      <a:endParaRPr lang="en-US" sz="1600" b="1" noProof="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90000"/>
                        </a:lnSpc>
                        <a:buFont typeface="Times New Roman" panose="02020603050405020304" pitchFamily="18" charset="0"/>
                        <a:buChar char="›"/>
                      </a:pPr>
                      <a:r>
                        <a:rPr lang="en-US" sz="1600" b="0" kern="100" dirty="0">
                          <a:effectLst/>
                        </a:rPr>
                        <a:t>WE (“informal”, “safe and responsible,” NOT “diverse”) </a:t>
                      </a:r>
                    </a:p>
                    <a:p>
                      <a:pPr marL="342900" lvl="0" indent="-342900" algn="l">
                        <a:lnSpc>
                          <a:spcPct val="90000"/>
                        </a:lnSpc>
                        <a:buFont typeface="Times New Roman" panose="02020603050405020304" pitchFamily="18" charset="0"/>
                        <a:buChar char="›"/>
                      </a:pPr>
                      <a:endParaRPr lang="en-US" sz="1600" b="0" kern="100" noProof="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90000"/>
                        </a:lnSpc>
                        <a:buFont typeface="Times New Roman" panose="02020603050405020304" pitchFamily="18" charset="0"/>
                        <a:buChar char="›"/>
                      </a:pPr>
                      <a:r>
                        <a:rPr lang="en-US" sz="1600" b="0" kern="100" noProof="0" dirty="0">
                          <a:effectLst/>
                        </a:rPr>
                        <a:t>Competitive vs. honest, leader vs. social, confident vs. connecting/caring</a:t>
                      </a:r>
                      <a:endParaRPr lang="en-US" sz="1600" b="0" i="1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514" marR="33514" marT="0" marB="0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l">
                        <a:lnSpc>
                          <a:spcPct val="90000"/>
                        </a:lnSpc>
                        <a:buFont typeface="Times New Roman" panose="02020603050405020304" pitchFamily="18" charset="0"/>
                        <a:buChar char="›"/>
                      </a:pPr>
                      <a:endParaRPr lang="en-US" sz="1600" noProof="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90000"/>
                        </a:lnSpc>
                        <a:buFont typeface="Times New Roman" panose="02020603050405020304" pitchFamily="18" charset="0"/>
                        <a:buChar char="›"/>
                      </a:pPr>
                      <a:r>
                        <a:rPr lang="en-US" sz="1600" noProof="0" dirty="0">
                          <a:effectLst/>
                        </a:rPr>
                        <a:t>Procedural </a:t>
                      </a:r>
                    </a:p>
                    <a:p>
                      <a:pPr marL="0" lvl="0" indent="0" algn="l">
                        <a:lnSpc>
                          <a:spcPct val="90000"/>
                        </a:lnSpc>
                        <a:buFont typeface="Times New Roman" panose="02020603050405020304" pitchFamily="18" charset="0"/>
                        <a:buNone/>
                      </a:pPr>
                      <a:endParaRPr lang="en-US" sz="1600" noProof="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90000"/>
                        </a:lnSpc>
                        <a:buFont typeface="Times New Roman" panose="02020603050405020304" pitchFamily="18" charset="0"/>
                        <a:buChar char="›"/>
                      </a:pPr>
                      <a:r>
                        <a:rPr lang="en-US" sz="1600" noProof="0" dirty="0">
                          <a:effectLst/>
                        </a:rPr>
                        <a:t>Characteristics -Location important, department information</a:t>
                      </a:r>
                    </a:p>
                    <a:p>
                      <a:pPr marL="342900" lvl="0" indent="-342900" algn="l">
                        <a:lnSpc>
                          <a:spcPct val="90000"/>
                        </a:lnSpc>
                        <a:buFont typeface="Times New Roman" panose="02020603050405020304" pitchFamily="18" charset="0"/>
                        <a:buChar char="›"/>
                      </a:pPr>
                      <a:endParaRPr lang="en-US" sz="1600" noProof="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90000"/>
                        </a:lnSpc>
                        <a:buFont typeface="Times New Roman" panose="02020603050405020304" pitchFamily="18" charset="0"/>
                        <a:buChar char="›"/>
                      </a:pPr>
                      <a:r>
                        <a:rPr lang="en-US" sz="1600" noProof="0" dirty="0">
                          <a:effectLst/>
                        </a:rPr>
                        <a:t>Benefits and professional development emphasized</a:t>
                      </a:r>
                    </a:p>
                    <a:p>
                      <a:pPr marL="342900" lvl="0" indent="-342900" algn="l">
                        <a:lnSpc>
                          <a:spcPct val="90000"/>
                        </a:lnSpc>
                        <a:buFont typeface="Times New Roman" panose="02020603050405020304" pitchFamily="18" charset="0"/>
                        <a:buChar char="›"/>
                      </a:pPr>
                      <a:endParaRPr lang="en-US" sz="1600" noProof="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90000"/>
                        </a:lnSpc>
                        <a:buFont typeface="Times New Roman" panose="02020603050405020304" pitchFamily="18" charset="0"/>
                        <a:buChar char="›"/>
                      </a:pPr>
                      <a:r>
                        <a:rPr lang="en-US" sz="1600" noProof="0" dirty="0">
                          <a:effectLst/>
                        </a:rPr>
                        <a:t>Limited core values or history</a:t>
                      </a:r>
                    </a:p>
                    <a:p>
                      <a:pPr marL="342900" lvl="0" indent="-342900" algn="l">
                        <a:lnSpc>
                          <a:spcPct val="90000"/>
                        </a:lnSpc>
                        <a:buFont typeface="Times New Roman" panose="02020603050405020304" pitchFamily="18" charset="0"/>
                        <a:buChar char="›"/>
                      </a:pPr>
                      <a:endParaRPr lang="en-US" sz="1600" noProof="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90000"/>
                        </a:lnSpc>
                        <a:buFont typeface="Times New Roman" panose="02020603050405020304" pitchFamily="18" charset="0"/>
                        <a:buChar char="›"/>
                      </a:pPr>
                      <a:r>
                        <a:rPr lang="en-US" sz="1600" noProof="0" dirty="0">
                          <a:effectLst/>
                        </a:rPr>
                        <a:t>Expertise of people working there</a:t>
                      </a:r>
                      <a:endParaRPr lang="en-US" sz="16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3514" marR="33514" marT="0" marB="0"/>
                </a:tc>
                <a:extLst>
                  <a:ext uri="{0D108BD9-81ED-4DB2-BD59-A6C34878D82A}">
                    <a16:rowId xmlns:a16="http://schemas.microsoft.com/office/drawing/2014/main" val="765572383"/>
                  </a:ext>
                </a:extLst>
              </a:tr>
            </a:tbl>
          </a:graphicData>
        </a:graphic>
      </p:graphicFrame>
      <p:pic>
        <p:nvPicPr>
          <p:cNvPr id="5" name="Picture 4" descr="A group of people on a scale&#10;&#10;Description automatically generated">
            <a:extLst>
              <a:ext uri="{FF2B5EF4-FFF2-40B4-BE49-F238E27FC236}">
                <a16:creationId xmlns:a16="http://schemas.microsoft.com/office/drawing/2014/main" id="{A56203B8-3718-888C-7E87-38C22B2F6E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978" y="296793"/>
            <a:ext cx="2088232" cy="13938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4865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69639-6FEC-68E4-8B71-0E1C237F0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chemeClr val="bg1"/>
                </a:solidFill>
              </a:rPr>
              <a:t>Study</a:t>
            </a:r>
            <a:r>
              <a:rPr lang="nl-NL" dirty="0">
                <a:solidFill>
                  <a:schemeClr val="bg1"/>
                </a:solidFill>
              </a:rPr>
              <a:t> 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1A7AC8-3660-F58E-41C4-368CC00EA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>
                <a:solidFill>
                  <a:schemeClr val="bg1"/>
                </a:solidFill>
              </a:rPr>
              <a:t>Selected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several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organizations</a:t>
            </a:r>
            <a:r>
              <a:rPr lang="nl-NL" dirty="0">
                <a:solidFill>
                  <a:schemeClr val="bg1"/>
                </a:solidFill>
              </a:rPr>
              <a:t> in the </a:t>
            </a:r>
            <a:r>
              <a:rPr lang="nl-NL" dirty="0" err="1">
                <a:solidFill>
                  <a:schemeClr val="bg1"/>
                </a:solidFill>
              </a:rPr>
              <a:t>three</a:t>
            </a:r>
            <a:r>
              <a:rPr lang="nl-NL" dirty="0">
                <a:solidFill>
                  <a:schemeClr val="bg1"/>
                </a:solidFill>
              </a:rPr>
              <a:t> branches (IT, Energy &amp; Healthcare)</a:t>
            </a:r>
          </a:p>
          <a:p>
            <a:r>
              <a:rPr lang="nl-NL" dirty="0" err="1">
                <a:solidFill>
                  <a:schemeClr val="bg1"/>
                </a:solidFill>
              </a:rPr>
              <a:t>Two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parts</a:t>
            </a:r>
            <a:r>
              <a:rPr lang="nl-NL" dirty="0">
                <a:solidFill>
                  <a:schemeClr val="bg1"/>
                </a:solidFill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chemeClr val="bg1"/>
                </a:solidFill>
              </a:rPr>
              <a:t>Interview (26) </a:t>
            </a:r>
            <a:r>
              <a:rPr lang="nl-NL" dirty="0" err="1">
                <a:solidFill>
                  <a:schemeClr val="bg1"/>
                </a:solidFill>
              </a:rPr>
              <a:t>with</a:t>
            </a:r>
            <a:r>
              <a:rPr lang="nl-NL" dirty="0">
                <a:solidFill>
                  <a:schemeClr val="bg1"/>
                </a:solidFill>
              </a:rPr>
              <a:t> the </a:t>
            </a:r>
            <a:r>
              <a:rPr lang="nl-NL" dirty="0" err="1">
                <a:solidFill>
                  <a:schemeClr val="bg1"/>
                </a:solidFill>
              </a:rPr>
              <a:t>responsible</a:t>
            </a:r>
            <a:r>
              <a:rPr lang="nl-NL" dirty="0">
                <a:solidFill>
                  <a:schemeClr val="bg1"/>
                </a:solidFill>
              </a:rPr>
              <a:t> manager (brand manager, HR manager, </a:t>
            </a:r>
            <a:r>
              <a:rPr lang="nl-NL" dirty="0" err="1">
                <a:solidFill>
                  <a:schemeClr val="bg1"/>
                </a:solidFill>
              </a:rPr>
              <a:t>communication</a:t>
            </a:r>
            <a:r>
              <a:rPr lang="nl-NL" dirty="0">
                <a:solidFill>
                  <a:schemeClr val="bg1"/>
                </a:solidFill>
              </a:rPr>
              <a:t> manager or </a:t>
            </a:r>
            <a:r>
              <a:rPr lang="nl-NL" dirty="0" err="1">
                <a:solidFill>
                  <a:schemeClr val="bg1"/>
                </a:solidFill>
              </a:rPr>
              <a:t>sometimes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owner</a:t>
            </a:r>
            <a:r>
              <a:rPr lang="nl-NL" dirty="0">
                <a:solidFill>
                  <a:schemeClr val="bg1"/>
                </a:solidFill>
              </a:rPr>
              <a:t>/ </a:t>
            </a:r>
            <a:r>
              <a:rPr lang="nl-NL" dirty="0" err="1">
                <a:solidFill>
                  <a:schemeClr val="bg1"/>
                </a:solidFill>
              </a:rPr>
              <a:t>chair</a:t>
            </a:r>
            <a:r>
              <a:rPr lang="nl-NL" dirty="0">
                <a:solidFill>
                  <a:schemeClr val="bg1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>
                <a:solidFill>
                  <a:schemeClr val="bg1"/>
                </a:solidFill>
              </a:rPr>
              <a:t>Questionnaire </a:t>
            </a:r>
            <a:r>
              <a:rPr lang="nl-NL" dirty="0" err="1">
                <a:solidFill>
                  <a:schemeClr val="bg1"/>
                </a:solidFill>
              </a:rPr>
              <a:t>to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all</a:t>
            </a:r>
            <a:r>
              <a:rPr lang="nl-NL" dirty="0">
                <a:solidFill>
                  <a:schemeClr val="bg1"/>
                </a:solidFill>
              </a:rPr>
              <a:t> employees of </a:t>
            </a:r>
            <a:r>
              <a:rPr lang="nl-NL" dirty="0" err="1">
                <a:solidFill>
                  <a:schemeClr val="bg1"/>
                </a:solidFill>
              </a:rPr>
              <a:t>participating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organizations</a:t>
            </a:r>
            <a:r>
              <a:rPr lang="nl-NL" dirty="0">
                <a:solidFill>
                  <a:schemeClr val="bg1"/>
                </a:solidFill>
              </a:rPr>
              <a:t> (N= 950)</a:t>
            </a: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111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17DD20-2B4E-DE7D-8B4E-0EF643F05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87" y="160198"/>
            <a:ext cx="11645348" cy="1325563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Benchmark </a:t>
            </a:r>
            <a:r>
              <a:rPr lang="nl-NL" dirty="0" err="1">
                <a:solidFill>
                  <a:schemeClr val="bg1"/>
                </a:solidFill>
              </a:rPr>
              <a:t>for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organizations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that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joined</a:t>
            </a:r>
            <a:r>
              <a:rPr lang="nl-NL" dirty="0">
                <a:solidFill>
                  <a:schemeClr val="bg1"/>
                </a:solidFill>
              </a:rPr>
              <a:t> in </a:t>
            </a:r>
            <a:r>
              <a:rPr lang="nl-NL" dirty="0" err="1">
                <a:solidFill>
                  <a:schemeClr val="bg1"/>
                </a:solidFill>
              </a:rPr>
              <a:t>study</a:t>
            </a:r>
            <a:endParaRPr lang="nl-NL" dirty="0">
              <a:solidFill>
                <a:schemeClr val="bg1"/>
              </a:solidFill>
            </a:endParaRPr>
          </a:p>
        </p:txBody>
      </p:sp>
      <p:graphicFrame>
        <p:nvGraphicFramePr>
          <p:cNvPr id="4" name="Grafiek 1">
            <a:extLst>
              <a:ext uri="{FF2B5EF4-FFF2-40B4-BE49-F238E27FC236}">
                <a16:creationId xmlns:a16="http://schemas.microsoft.com/office/drawing/2014/main" id="{8C0EDFF2-6DA4-A12B-65D5-211CB245CB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5467241"/>
              </p:ext>
            </p:extLst>
          </p:nvPr>
        </p:nvGraphicFramePr>
        <p:xfrm>
          <a:off x="596348" y="1298713"/>
          <a:ext cx="10946295" cy="5274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262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2CB9DD7-B553-1B8A-D6F3-A227F32E2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600" b="1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A0275A5-3236-D85B-2703-870F374A0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My personal </a:t>
            </a:r>
            <a:r>
              <a:rPr lang="nl-NL" dirty="0" err="1">
                <a:solidFill>
                  <a:schemeClr val="bg1"/>
                </a:solidFill>
              </a:rPr>
              <a:t>journey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into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Employer</a:t>
            </a:r>
            <a:r>
              <a:rPr lang="nl-NL" dirty="0">
                <a:solidFill>
                  <a:schemeClr val="bg1"/>
                </a:solidFill>
              </a:rPr>
              <a:t> Branding</a:t>
            </a:r>
          </a:p>
          <a:p>
            <a:r>
              <a:rPr lang="nl-NL" dirty="0">
                <a:solidFill>
                  <a:schemeClr val="bg1"/>
                </a:solidFill>
              </a:rPr>
              <a:t>@Hanze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Antonia Hein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Talent in </a:t>
            </a:r>
            <a:r>
              <a:rPr lang="nl-NL" dirty="0" err="1">
                <a:solidFill>
                  <a:schemeClr val="bg1"/>
                </a:solidFill>
              </a:rPr>
              <a:t>the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Region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165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CD9CBE-4BDE-FCB9-58CE-EF926DE5E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chemeClr val="bg1"/>
                </a:solidFill>
              </a:rPr>
              <a:t>Diversity</a:t>
            </a:r>
            <a:r>
              <a:rPr lang="nl-NL" dirty="0">
                <a:solidFill>
                  <a:schemeClr val="bg1"/>
                </a:solidFill>
              </a:rPr>
              <a:t> &amp; </a:t>
            </a:r>
            <a:r>
              <a:rPr lang="nl-NL" dirty="0" err="1">
                <a:solidFill>
                  <a:schemeClr val="bg1"/>
                </a:solidFill>
              </a:rPr>
              <a:t>Inclusion</a:t>
            </a:r>
            <a:endParaRPr lang="nl-NL" dirty="0">
              <a:solidFill>
                <a:schemeClr val="bg1"/>
              </a:solidFill>
            </a:endParaRP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59130098-75AE-B08E-5CFB-1A61C8F32A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444061"/>
              </p:ext>
            </p:extLst>
          </p:nvPr>
        </p:nvGraphicFramePr>
        <p:xfrm>
          <a:off x="838199" y="3001093"/>
          <a:ext cx="10677940" cy="3787438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5338970">
                  <a:extLst>
                    <a:ext uri="{9D8B030D-6E8A-4147-A177-3AD203B41FA5}">
                      <a16:colId xmlns:a16="http://schemas.microsoft.com/office/drawing/2014/main" val="3285362655"/>
                    </a:ext>
                  </a:extLst>
                </a:gridCol>
                <a:gridCol w="5338970">
                  <a:extLst>
                    <a:ext uri="{9D8B030D-6E8A-4147-A177-3AD203B41FA5}">
                      <a16:colId xmlns:a16="http://schemas.microsoft.com/office/drawing/2014/main" val="3151896620"/>
                    </a:ext>
                  </a:extLst>
                </a:gridCol>
              </a:tblGrid>
              <a:tr h="65927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2400" dirty="0" err="1"/>
                        <a:t>Current</a:t>
                      </a:r>
                      <a:r>
                        <a:rPr lang="nl-NL" sz="2400" dirty="0"/>
                        <a:t> (NL)</a:t>
                      </a:r>
                      <a:endParaRPr lang="nl-N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2400" dirty="0"/>
                        <a:t>D&amp;I</a:t>
                      </a:r>
                      <a:endParaRPr lang="nl-N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8781792"/>
                  </a:ext>
                </a:extLst>
              </a:tr>
              <a:tr h="75036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</a:rPr>
                        <a:t>Active, enthusiastic, energetic</a:t>
                      </a:r>
                      <a:endParaRPr lang="nl-NL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400" dirty="0"/>
                        <a:t>Diverse team, friendly, collaborative, emphasis on team</a:t>
                      </a:r>
                      <a:endParaRPr lang="en-US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478147"/>
                  </a:ext>
                </a:extLst>
              </a:tr>
              <a:tr h="71142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2400" dirty="0" err="1"/>
                        <a:t>Many</a:t>
                      </a:r>
                      <a:r>
                        <a:rPr lang="nl-NL" sz="2400" dirty="0"/>
                        <a:t> </a:t>
                      </a:r>
                      <a:r>
                        <a:rPr lang="nl-NL" sz="2400" dirty="0" err="1"/>
                        <a:t>projects</a:t>
                      </a:r>
                      <a:r>
                        <a:rPr lang="nl-NL" sz="2400" dirty="0"/>
                        <a:t>, development </a:t>
                      </a:r>
                      <a:r>
                        <a:rPr lang="nl-NL" sz="2400" dirty="0" err="1"/>
                        <a:t>within</a:t>
                      </a:r>
                      <a:r>
                        <a:rPr lang="nl-NL" sz="2400" dirty="0"/>
                        <a:t> </a:t>
                      </a:r>
                      <a:r>
                        <a:rPr lang="nl-NL" sz="2400" dirty="0" err="1"/>
                        <a:t>the</a:t>
                      </a:r>
                      <a:r>
                        <a:rPr lang="nl-NL" sz="2400" dirty="0"/>
                        <a:t> </a:t>
                      </a:r>
                      <a:r>
                        <a:rPr lang="nl-NL" sz="2400" dirty="0" err="1"/>
                        <a:t>organization</a:t>
                      </a:r>
                      <a:endParaRPr lang="nl-NL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2400" dirty="0" err="1"/>
                        <a:t>Equal</a:t>
                      </a:r>
                      <a:r>
                        <a:rPr lang="nl-NL" sz="2400" dirty="0"/>
                        <a:t> </a:t>
                      </a:r>
                      <a:r>
                        <a:rPr lang="nl-NL" sz="2400" dirty="0" err="1"/>
                        <a:t>opportunities</a:t>
                      </a:r>
                      <a:r>
                        <a:rPr lang="nl-NL" sz="2400" dirty="0"/>
                        <a:t> </a:t>
                      </a:r>
                      <a:r>
                        <a:rPr lang="nl-NL" sz="2400" dirty="0" err="1"/>
                        <a:t>for</a:t>
                      </a:r>
                      <a:r>
                        <a:rPr lang="nl-NL" sz="2400" dirty="0"/>
                        <a:t> training, </a:t>
                      </a:r>
                      <a:r>
                        <a:rPr lang="nl-NL" sz="2400" dirty="0" err="1"/>
                        <a:t>growth</a:t>
                      </a:r>
                      <a:endParaRPr lang="nl-NL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904624"/>
                  </a:ext>
                </a:extLst>
              </a:tr>
              <a:tr h="71142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2400" dirty="0" err="1"/>
                        <a:t>Innovation</a:t>
                      </a:r>
                      <a:r>
                        <a:rPr lang="nl-NL" sz="2400" dirty="0"/>
                        <a:t>, </a:t>
                      </a:r>
                      <a:r>
                        <a:rPr lang="nl-NL" sz="2400" dirty="0" err="1"/>
                        <a:t>technology</a:t>
                      </a:r>
                      <a:r>
                        <a:rPr lang="nl-NL" sz="2400" dirty="0"/>
                        <a:t>, performance</a:t>
                      </a:r>
                      <a:endParaRPr lang="nl-NL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2400" dirty="0" err="1"/>
                        <a:t>You</a:t>
                      </a:r>
                      <a:r>
                        <a:rPr lang="nl-NL" sz="2400" dirty="0"/>
                        <a:t> are </a:t>
                      </a:r>
                      <a:r>
                        <a:rPr lang="nl-NL" sz="2400" dirty="0" err="1"/>
                        <a:t>essential</a:t>
                      </a:r>
                      <a:r>
                        <a:rPr lang="nl-NL" sz="2400" dirty="0"/>
                        <a:t> </a:t>
                      </a:r>
                      <a:r>
                        <a:rPr lang="nl-NL" sz="2400" dirty="0" err="1"/>
                        <a:t>to</a:t>
                      </a:r>
                      <a:r>
                        <a:rPr lang="nl-NL" sz="2400" dirty="0"/>
                        <a:t> </a:t>
                      </a:r>
                      <a:r>
                        <a:rPr lang="nl-NL" sz="2400" dirty="0" err="1"/>
                        <a:t>our</a:t>
                      </a:r>
                      <a:r>
                        <a:rPr lang="nl-NL" sz="2400" dirty="0"/>
                        <a:t> development, concrete </a:t>
                      </a:r>
                      <a:r>
                        <a:rPr lang="nl-NL" sz="2400" dirty="0" err="1"/>
                        <a:t>examples</a:t>
                      </a:r>
                      <a:r>
                        <a:rPr lang="nl-NL" sz="2400" dirty="0"/>
                        <a:t> </a:t>
                      </a:r>
                      <a:r>
                        <a:rPr lang="nl-NL" sz="2400" dirty="0" err="1"/>
                        <a:t>how</a:t>
                      </a:r>
                      <a:endParaRPr lang="nl-NL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041926"/>
                  </a:ext>
                </a:extLst>
              </a:tr>
              <a:tr h="65927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2400" dirty="0" err="1"/>
                        <a:t>Competitive</a:t>
                      </a:r>
                      <a:r>
                        <a:rPr lang="nl-NL" sz="2400" dirty="0"/>
                        <a:t>, leader, </a:t>
                      </a:r>
                      <a:r>
                        <a:rPr lang="nl-NL" sz="2400" dirty="0" err="1"/>
                        <a:t>confident</a:t>
                      </a:r>
                      <a:r>
                        <a:rPr lang="nl-NL" sz="2400" dirty="0"/>
                        <a:t> </a:t>
                      </a:r>
                      <a:endParaRPr lang="nl-NL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nl-NL" sz="2400" dirty="0" err="1"/>
                        <a:t>Honest</a:t>
                      </a:r>
                      <a:r>
                        <a:rPr lang="nl-NL" sz="2400" dirty="0"/>
                        <a:t>, </a:t>
                      </a:r>
                      <a:r>
                        <a:rPr lang="nl-NL" sz="2400" dirty="0" err="1"/>
                        <a:t>social</a:t>
                      </a:r>
                      <a:r>
                        <a:rPr lang="nl-NL" sz="2400" dirty="0"/>
                        <a:t>, </a:t>
                      </a:r>
                      <a:r>
                        <a:rPr lang="nl-NL" sz="2400" dirty="0" err="1"/>
                        <a:t>connecting</a:t>
                      </a:r>
                      <a:r>
                        <a:rPr lang="nl-NL" sz="2400" dirty="0"/>
                        <a:t>, team </a:t>
                      </a:r>
                      <a:r>
                        <a:rPr lang="nl-NL" sz="2400" dirty="0" err="1"/>
                        <a:t>player</a:t>
                      </a:r>
                      <a:endParaRPr lang="nl-NL" sz="24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347883"/>
                  </a:ext>
                </a:extLst>
              </a:tr>
            </a:tbl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06BC0AD0-9245-7B58-C946-07F0A5E806FA}"/>
              </a:ext>
            </a:extLst>
          </p:cNvPr>
          <p:cNvSpPr txBox="1"/>
          <p:nvPr/>
        </p:nvSpPr>
        <p:spPr>
          <a:xfrm>
            <a:off x="838199" y="1590261"/>
            <a:ext cx="10386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</a:rPr>
              <a:t>Be </a:t>
            </a:r>
            <a:r>
              <a:rPr lang="nl-NL" sz="2800">
                <a:solidFill>
                  <a:schemeClr val="bg1"/>
                </a:solidFill>
              </a:rPr>
              <a:t>honest </a:t>
            </a:r>
            <a:r>
              <a:rPr lang="nl-NL" sz="2800" dirty="0" err="1">
                <a:solidFill>
                  <a:schemeClr val="bg1"/>
                </a:solidFill>
              </a:rPr>
              <a:t>and</a:t>
            </a:r>
            <a:r>
              <a:rPr lang="nl-NL" sz="2800" dirty="0">
                <a:solidFill>
                  <a:schemeClr val="bg1"/>
                </a:solidFill>
              </a:rPr>
              <a:t> open </a:t>
            </a:r>
            <a:r>
              <a:rPr lang="nl-NL" sz="2800" dirty="0" err="1">
                <a:solidFill>
                  <a:schemeClr val="bg1"/>
                </a:solidFill>
              </a:rPr>
              <a:t>about</a:t>
            </a:r>
            <a:r>
              <a:rPr lang="nl-NL" sz="2800" dirty="0">
                <a:solidFill>
                  <a:schemeClr val="bg1"/>
                </a:solidFill>
              </a:rPr>
              <a:t> the </a:t>
            </a:r>
            <a:r>
              <a:rPr lang="nl-NL" sz="2800" dirty="0" err="1">
                <a:solidFill>
                  <a:schemeClr val="bg1"/>
                </a:solidFill>
              </a:rPr>
              <a:t>reality</a:t>
            </a:r>
            <a:endParaRPr lang="nl-NL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err="1">
                <a:solidFill>
                  <a:schemeClr val="bg1"/>
                </a:solidFill>
              </a:rPr>
              <a:t>Work</a:t>
            </a:r>
            <a:r>
              <a:rPr lang="nl-NL" sz="2800" dirty="0">
                <a:solidFill>
                  <a:schemeClr val="bg1"/>
                </a:solidFill>
              </a:rPr>
              <a:t> on </a:t>
            </a:r>
            <a:r>
              <a:rPr lang="nl-NL" sz="2800" dirty="0" err="1">
                <a:solidFill>
                  <a:schemeClr val="bg1"/>
                </a:solidFill>
              </a:rPr>
              <a:t>your</a:t>
            </a:r>
            <a:r>
              <a:rPr lang="nl-NL" sz="2800" dirty="0">
                <a:solidFill>
                  <a:schemeClr val="bg1"/>
                </a:solidFill>
              </a:rPr>
              <a:t> engagement – </a:t>
            </a:r>
            <a:r>
              <a:rPr lang="nl-NL" sz="2800" dirty="0" err="1">
                <a:solidFill>
                  <a:schemeClr val="bg1"/>
                </a:solidFill>
              </a:rPr>
              <a:t>transparancy</a:t>
            </a:r>
            <a:r>
              <a:rPr lang="nl-NL" sz="2800" dirty="0">
                <a:solidFill>
                  <a:schemeClr val="bg1"/>
                </a:solidFill>
              </a:rPr>
              <a:t>, </a:t>
            </a:r>
            <a:r>
              <a:rPr lang="nl-NL" sz="2800" dirty="0" err="1">
                <a:solidFill>
                  <a:schemeClr val="bg1"/>
                </a:solidFill>
              </a:rPr>
              <a:t>communication</a:t>
            </a:r>
            <a:r>
              <a:rPr lang="nl-NL" sz="2800" dirty="0">
                <a:solidFill>
                  <a:schemeClr val="bg1"/>
                </a:solidFill>
              </a:rPr>
              <a:t> &amp; Employee Voice</a:t>
            </a:r>
          </a:p>
        </p:txBody>
      </p:sp>
    </p:spTree>
    <p:extLst>
      <p:ext uri="{BB962C8B-B14F-4D97-AF65-F5344CB8AC3E}">
        <p14:creationId xmlns:p14="http://schemas.microsoft.com/office/powerpoint/2010/main" val="3816272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8B5158-53AC-DCC5-BE42-2BDD5AF82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Results</a:t>
            </a:r>
            <a:r>
              <a:rPr lang="nl-NL" dirty="0">
                <a:solidFill>
                  <a:schemeClr val="bg1"/>
                </a:solidFill>
              </a:rPr>
              <a:t>  </a:t>
            </a:r>
            <a:r>
              <a:rPr lang="nl-NL" dirty="0" err="1">
                <a:solidFill>
                  <a:schemeClr val="bg1"/>
                </a:solidFill>
              </a:rPr>
              <a:t>two</a:t>
            </a:r>
            <a:r>
              <a:rPr lang="nl-NL" dirty="0">
                <a:solidFill>
                  <a:schemeClr val="bg1"/>
                </a:solidFill>
              </a:rPr>
              <a:t> papers 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sz="3200" dirty="0">
                <a:solidFill>
                  <a:schemeClr val="bg1"/>
                </a:solidFill>
              </a:rPr>
              <a:t>(in </a:t>
            </a:r>
            <a:r>
              <a:rPr lang="nl-NL" sz="3200" dirty="0" err="1">
                <a:solidFill>
                  <a:schemeClr val="bg1"/>
                </a:solidFill>
              </a:rPr>
              <a:t>progress</a:t>
            </a:r>
            <a:r>
              <a:rPr lang="nl-NL" sz="3200" dirty="0">
                <a:solidFill>
                  <a:schemeClr val="bg1"/>
                </a:solidFill>
              </a:rPr>
              <a:t>, </a:t>
            </a:r>
            <a:r>
              <a:rPr lang="nl-NL" sz="3200" dirty="0" err="1">
                <a:solidFill>
                  <a:schemeClr val="bg1"/>
                </a:solidFill>
              </a:rPr>
              <a:t>accepted</a:t>
            </a:r>
            <a:r>
              <a:rPr lang="nl-NL" sz="3200" dirty="0">
                <a:solidFill>
                  <a:schemeClr val="bg1"/>
                </a:solidFill>
              </a:rPr>
              <a:t> </a:t>
            </a:r>
            <a:r>
              <a:rPr lang="nl-NL" sz="3200" dirty="0" err="1">
                <a:solidFill>
                  <a:schemeClr val="bg1"/>
                </a:solidFill>
              </a:rPr>
              <a:t>for</a:t>
            </a:r>
            <a:r>
              <a:rPr lang="nl-NL" sz="3200" dirty="0">
                <a:solidFill>
                  <a:schemeClr val="bg1"/>
                </a:solidFill>
              </a:rPr>
              <a:t> Euprera &amp; CSR </a:t>
            </a:r>
            <a:r>
              <a:rPr lang="nl-NL" sz="3200" dirty="0" err="1">
                <a:solidFill>
                  <a:schemeClr val="bg1"/>
                </a:solidFill>
              </a:rPr>
              <a:t>communication</a:t>
            </a:r>
            <a:r>
              <a:rPr lang="nl-NL" sz="3200" dirty="0">
                <a:solidFill>
                  <a:schemeClr val="bg1"/>
                </a:solidFill>
              </a:rPr>
              <a:t> conference)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E288C0-EC25-D265-A921-08768AAAA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14442" cy="4351338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Employer Branding </a:t>
            </a:r>
            <a:r>
              <a:rPr lang="nl-NL" dirty="0" err="1">
                <a:solidFill>
                  <a:schemeClr val="bg1"/>
                </a:solidFill>
              </a:rPr>
              <a:t>and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Internal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communication</a:t>
            </a:r>
            <a:r>
              <a:rPr lang="nl-NL" dirty="0">
                <a:solidFill>
                  <a:schemeClr val="bg1"/>
                </a:solidFill>
              </a:rPr>
              <a:t> are </a:t>
            </a:r>
            <a:r>
              <a:rPr lang="nl-NL" dirty="0" err="1">
                <a:solidFill>
                  <a:schemeClr val="bg1"/>
                </a:solidFill>
              </a:rPr>
              <a:t>strongly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linked</a:t>
            </a:r>
            <a:endParaRPr lang="nl-NL" dirty="0">
              <a:solidFill>
                <a:schemeClr val="bg1"/>
              </a:solidFill>
            </a:endParaRPr>
          </a:p>
          <a:p>
            <a:pPr lvl="1"/>
            <a:r>
              <a:rPr lang="nl-NL" dirty="0">
                <a:solidFill>
                  <a:schemeClr val="bg1"/>
                </a:solidFill>
              </a:rPr>
              <a:t>The </a:t>
            </a:r>
            <a:r>
              <a:rPr lang="nl-NL" dirty="0" err="1">
                <a:solidFill>
                  <a:schemeClr val="bg1"/>
                </a:solidFill>
              </a:rPr>
              <a:t>internal</a:t>
            </a:r>
            <a:r>
              <a:rPr lang="nl-NL" dirty="0">
                <a:solidFill>
                  <a:schemeClr val="bg1"/>
                </a:solidFill>
              </a:rPr>
              <a:t> part of Employer Branding 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In line </a:t>
            </a:r>
            <a:r>
              <a:rPr lang="nl-NL" dirty="0" err="1">
                <a:solidFill>
                  <a:schemeClr val="bg1"/>
                </a:solidFill>
              </a:rPr>
              <a:t>with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previous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results</a:t>
            </a:r>
            <a:r>
              <a:rPr lang="nl-NL" dirty="0">
                <a:solidFill>
                  <a:schemeClr val="bg1"/>
                </a:solidFill>
              </a:rPr>
              <a:t>: job-</a:t>
            </a:r>
            <a:r>
              <a:rPr lang="nl-NL" dirty="0" err="1">
                <a:solidFill>
                  <a:schemeClr val="bg1"/>
                </a:solidFill>
              </a:rPr>
              <a:t>seekers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will</a:t>
            </a:r>
            <a:r>
              <a:rPr lang="nl-NL" dirty="0">
                <a:solidFill>
                  <a:schemeClr val="bg1"/>
                </a:solidFill>
              </a:rPr>
              <a:t> start </a:t>
            </a:r>
            <a:r>
              <a:rPr lang="nl-NL" dirty="0" err="1">
                <a:solidFill>
                  <a:schemeClr val="bg1"/>
                </a:solidFill>
              </a:rPr>
              <a:t>with</a:t>
            </a:r>
            <a:r>
              <a:rPr lang="nl-NL" dirty="0">
                <a:solidFill>
                  <a:schemeClr val="bg1"/>
                </a:solidFill>
              </a:rPr>
              <a:t> a LinkedIn search of </a:t>
            </a:r>
            <a:r>
              <a:rPr lang="nl-NL" dirty="0" err="1">
                <a:solidFill>
                  <a:schemeClr val="bg1"/>
                </a:solidFill>
              </a:rPr>
              <a:t>who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they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know</a:t>
            </a:r>
            <a:r>
              <a:rPr lang="nl-NL" dirty="0">
                <a:solidFill>
                  <a:schemeClr val="bg1"/>
                </a:solidFill>
              </a:rPr>
              <a:t> at the company </a:t>
            </a:r>
            <a:r>
              <a:rPr lang="nl-NL" dirty="0" err="1">
                <a:solidFill>
                  <a:schemeClr val="bg1"/>
                </a:solidFill>
              </a:rPr>
              <a:t>that</a:t>
            </a:r>
            <a:r>
              <a:rPr lang="nl-NL" dirty="0">
                <a:solidFill>
                  <a:schemeClr val="bg1"/>
                </a:solidFill>
              </a:rPr>
              <a:t> is </a:t>
            </a:r>
            <a:r>
              <a:rPr lang="nl-NL" dirty="0" err="1">
                <a:solidFill>
                  <a:schemeClr val="bg1"/>
                </a:solidFill>
              </a:rPr>
              <a:t>offering</a:t>
            </a:r>
            <a:r>
              <a:rPr lang="nl-NL" dirty="0">
                <a:solidFill>
                  <a:schemeClr val="bg1"/>
                </a:solidFill>
              </a:rPr>
              <a:t> a job</a:t>
            </a:r>
          </a:p>
          <a:p>
            <a:pPr lvl="1"/>
            <a:r>
              <a:rPr lang="nl-NL" dirty="0">
                <a:solidFill>
                  <a:schemeClr val="bg1"/>
                </a:solidFill>
              </a:rPr>
              <a:t>Employees </a:t>
            </a:r>
            <a:r>
              <a:rPr lang="nl-NL" dirty="0" err="1">
                <a:solidFill>
                  <a:schemeClr val="bg1"/>
                </a:solidFill>
              </a:rPr>
              <a:t>that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use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Internal</a:t>
            </a:r>
            <a:r>
              <a:rPr lang="nl-NL" dirty="0">
                <a:solidFill>
                  <a:schemeClr val="bg1"/>
                </a:solidFill>
              </a:rPr>
              <a:t> Social Media are more </a:t>
            </a:r>
            <a:r>
              <a:rPr lang="nl-NL" dirty="0" err="1">
                <a:solidFill>
                  <a:schemeClr val="bg1"/>
                </a:solidFill>
              </a:rPr>
              <a:t>committed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to</a:t>
            </a:r>
            <a:r>
              <a:rPr lang="nl-NL" dirty="0">
                <a:solidFill>
                  <a:schemeClr val="bg1"/>
                </a:solidFill>
              </a:rPr>
              <a:t> company </a:t>
            </a:r>
            <a:r>
              <a:rPr lang="nl-NL" dirty="0" err="1">
                <a:solidFill>
                  <a:schemeClr val="bg1"/>
                </a:solidFill>
              </a:rPr>
              <a:t>than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those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who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don’t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Employees do care &amp; </a:t>
            </a:r>
            <a:r>
              <a:rPr lang="nl-NL" dirty="0" err="1">
                <a:solidFill>
                  <a:schemeClr val="bg1"/>
                </a:solidFill>
              </a:rPr>
              <a:t>find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it</a:t>
            </a:r>
            <a:r>
              <a:rPr lang="nl-NL" dirty="0">
                <a:solidFill>
                  <a:schemeClr val="bg1"/>
                </a:solidFill>
              </a:rPr>
              <a:t> important </a:t>
            </a:r>
            <a:r>
              <a:rPr lang="nl-NL" dirty="0" err="1">
                <a:solidFill>
                  <a:schemeClr val="bg1"/>
                </a:solidFill>
              </a:rPr>
              <a:t>that</a:t>
            </a:r>
            <a:r>
              <a:rPr lang="nl-NL" dirty="0">
                <a:solidFill>
                  <a:schemeClr val="bg1"/>
                </a:solidFill>
              </a:rPr>
              <a:t> company is social </a:t>
            </a:r>
            <a:r>
              <a:rPr lang="nl-NL" dirty="0" err="1">
                <a:solidFill>
                  <a:schemeClr val="bg1"/>
                </a:solidFill>
              </a:rPr>
              <a:t>active</a:t>
            </a:r>
            <a:r>
              <a:rPr lang="nl-NL" dirty="0">
                <a:solidFill>
                  <a:schemeClr val="bg1"/>
                </a:solidFill>
              </a:rPr>
              <a:t> (CSR)</a:t>
            </a:r>
          </a:p>
          <a:p>
            <a:pPr lvl="1"/>
            <a:endParaRPr lang="nl-NL" dirty="0">
              <a:solidFill>
                <a:schemeClr val="bg1"/>
              </a:solidFill>
            </a:endParaRPr>
          </a:p>
          <a:p>
            <a:endParaRPr lang="nl-NL" dirty="0"/>
          </a:p>
        </p:txBody>
      </p:sp>
      <p:pic>
        <p:nvPicPr>
          <p:cNvPr id="2050" name="Picture 2" descr="People Don't Quit Their Jobs; They Quit Their Bosses: Become the Leader  People Want to Follow: 9798865397038: Green, Jennifer-Ruth: Books -  Amazon.com">
            <a:extLst>
              <a:ext uri="{FF2B5EF4-FFF2-40B4-BE49-F238E27FC236}">
                <a16:creationId xmlns:a16="http://schemas.microsoft.com/office/drawing/2014/main" id="{EC7C0725-0C7B-1AA0-BE33-009B5E1B88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92"/>
          <a:stretch/>
        </p:blipFill>
        <p:spPr bwMode="auto">
          <a:xfrm>
            <a:off x="8652642" y="2230231"/>
            <a:ext cx="3539358" cy="408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007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CFEA0-D0DC-9EBA-CAD8-1FAD791CE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My personal </a:t>
            </a:r>
            <a:r>
              <a:rPr lang="nl-NL" dirty="0" err="1">
                <a:solidFill>
                  <a:schemeClr val="bg1"/>
                </a:solidFill>
              </a:rPr>
              <a:t>journey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7B3189-6C4D-268C-5DC7-09B3F1C94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2010 </a:t>
            </a:r>
            <a:r>
              <a:rPr lang="nl-NL" dirty="0" err="1">
                <a:solidFill>
                  <a:schemeClr val="bg1"/>
                </a:solidFill>
              </a:rPr>
              <a:t>contacted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by</a:t>
            </a:r>
            <a:r>
              <a:rPr lang="nl-NL" dirty="0">
                <a:solidFill>
                  <a:schemeClr val="bg1"/>
                </a:solidFill>
              </a:rPr>
              <a:t> a recruitment agency</a:t>
            </a:r>
          </a:p>
          <a:p>
            <a:r>
              <a:rPr lang="nl-NL" dirty="0" err="1">
                <a:solidFill>
                  <a:schemeClr val="bg1"/>
                </a:solidFill>
              </a:rPr>
              <a:t>Started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with</a:t>
            </a:r>
            <a:r>
              <a:rPr lang="nl-NL" dirty="0">
                <a:solidFill>
                  <a:schemeClr val="bg1"/>
                </a:solidFill>
              </a:rPr>
              <a:t> a content analysis of </a:t>
            </a:r>
            <a:r>
              <a:rPr lang="nl-NL" dirty="0" err="1">
                <a:solidFill>
                  <a:schemeClr val="bg1"/>
                </a:solidFill>
              </a:rPr>
              <a:t>existing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vacancies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 dirty="0" err="1">
                <a:solidFill>
                  <a:schemeClr val="bg1"/>
                </a:solidFill>
              </a:rPr>
              <a:t>Remarkable</a:t>
            </a:r>
            <a:r>
              <a:rPr lang="nl-NL" dirty="0">
                <a:solidFill>
                  <a:schemeClr val="bg1"/>
                </a:solidFill>
              </a:rPr>
              <a:t>, </a:t>
            </a:r>
            <a:r>
              <a:rPr lang="nl-NL" dirty="0" err="1">
                <a:solidFill>
                  <a:schemeClr val="bg1"/>
                </a:solidFill>
              </a:rPr>
              <a:t>only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the</a:t>
            </a:r>
            <a:r>
              <a:rPr lang="nl-NL" dirty="0">
                <a:solidFill>
                  <a:schemeClr val="bg1"/>
                </a:solidFill>
              </a:rPr>
              <a:t> logo </a:t>
            </a:r>
            <a:r>
              <a:rPr lang="nl-NL" dirty="0" err="1">
                <a:solidFill>
                  <a:schemeClr val="bg1"/>
                </a:solidFill>
              </a:rPr>
              <a:t>told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us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which</a:t>
            </a:r>
            <a:r>
              <a:rPr lang="nl-NL" dirty="0">
                <a:solidFill>
                  <a:schemeClr val="bg1"/>
                </a:solidFill>
              </a:rPr>
              <a:t> company </a:t>
            </a:r>
            <a:r>
              <a:rPr lang="nl-NL" dirty="0" err="1">
                <a:solidFill>
                  <a:schemeClr val="bg1"/>
                </a:solidFill>
              </a:rPr>
              <a:t>it</a:t>
            </a:r>
            <a:r>
              <a:rPr lang="nl-NL" dirty="0">
                <a:solidFill>
                  <a:schemeClr val="bg1"/>
                </a:solidFill>
              </a:rPr>
              <a:t> was</a:t>
            </a:r>
          </a:p>
          <a:p>
            <a:r>
              <a:rPr lang="nl-NL" dirty="0">
                <a:solidFill>
                  <a:schemeClr val="bg1"/>
                </a:solidFill>
              </a:rPr>
              <a:t>Standard </a:t>
            </a:r>
            <a:r>
              <a:rPr lang="nl-NL" dirty="0" err="1">
                <a:solidFill>
                  <a:schemeClr val="bg1"/>
                </a:solidFill>
              </a:rPr>
              <a:t>texts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used</a:t>
            </a:r>
            <a:r>
              <a:rPr lang="nl-NL" dirty="0">
                <a:solidFill>
                  <a:schemeClr val="bg1"/>
                </a:solidFill>
              </a:rPr>
              <a:t> in </a:t>
            </a:r>
            <a:r>
              <a:rPr lang="nl-NL" dirty="0" err="1">
                <a:solidFill>
                  <a:schemeClr val="bg1"/>
                </a:solidFill>
              </a:rPr>
              <a:t>almost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all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vacancies</a:t>
            </a:r>
            <a:endParaRPr lang="nl-NL" dirty="0">
              <a:solidFill>
                <a:schemeClr val="bg1"/>
              </a:solidFill>
            </a:endParaRPr>
          </a:p>
          <a:p>
            <a:pPr lvl="1"/>
            <a:r>
              <a:rPr lang="nl-NL" dirty="0">
                <a:solidFill>
                  <a:schemeClr val="bg1"/>
                </a:solidFill>
              </a:rPr>
              <a:t>No 9 – 5 </a:t>
            </a:r>
            <a:r>
              <a:rPr lang="nl-NL" dirty="0" err="1">
                <a:solidFill>
                  <a:schemeClr val="bg1"/>
                </a:solidFill>
              </a:rPr>
              <a:t>mentality</a:t>
            </a:r>
            <a:endParaRPr lang="nl-NL" dirty="0">
              <a:solidFill>
                <a:schemeClr val="bg1"/>
              </a:solidFill>
            </a:endParaRPr>
          </a:p>
          <a:p>
            <a:pPr lvl="1"/>
            <a:r>
              <a:rPr lang="nl-NL" dirty="0">
                <a:solidFill>
                  <a:schemeClr val="bg1"/>
                </a:solidFill>
              </a:rPr>
              <a:t>Hands on </a:t>
            </a:r>
            <a:r>
              <a:rPr lang="nl-NL" dirty="0" err="1">
                <a:solidFill>
                  <a:schemeClr val="bg1"/>
                </a:solidFill>
              </a:rPr>
              <a:t>competencies</a:t>
            </a:r>
            <a:endParaRPr lang="nl-NL" dirty="0">
              <a:solidFill>
                <a:schemeClr val="bg1"/>
              </a:solidFill>
            </a:endParaRPr>
          </a:p>
          <a:p>
            <a:pPr lvl="1"/>
            <a:r>
              <a:rPr lang="nl-NL" dirty="0" err="1">
                <a:solidFill>
                  <a:schemeClr val="bg1"/>
                </a:solidFill>
              </a:rPr>
              <a:t>Good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communication</a:t>
            </a:r>
            <a:r>
              <a:rPr lang="nl-NL" dirty="0">
                <a:solidFill>
                  <a:schemeClr val="bg1"/>
                </a:solidFill>
              </a:rPr>
              <a:t> skills</a:t>
            </a:r>
          </a:p>
          <a:p>
            <a:r>
              <a:rPr lang="nl-NL" dirty="0">
                <a:solidFill>
                  <a:schemeClr val="bg1"/>
                </a:solidFill>
              </a:rPr>
              <a:t>No information on </a:t>
            </a:r>
            <a:r>
              <a:rPr lang="nl-NL" dirty="0" err="1">
                <a:solidFill>
                  <a:schemeClr val="bg1"/>
                </a:solidFill>
              </a:rPr>
              <a:t>the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unique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identity</a:t>
            </a:r>
            <a:r>
              <a:rPr lang="nl-NL" dirty="0">
                <a:solidFill>
                  <a:schemeClr val="bg1"/>
                </a:solidFill>
              </a:rPr>
              <a:t> of </a:t>
            </a:r>
            <a:r>
              <a:rPr lang="nl-NL" dirty="0" err="1">
                <a:solidFill>
                  <a:schemeClr val="bg1"/>
                </a:solidFill>
              </a:rPr>
              <a:t>the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organization</a:t>
            </a:r>
            <a:r>
              <a:rPr lang="nl-NL" dirty="0">
                <a:solidFill>
                  <a:schemeClr val="bg1"/>
                </a:solidFill>
              </a:rPr>
              <a:t> or </a:t>
            </a:r>
            <a:r>
              <a:rPr lang="nl-NL" dirty="0" err="1">
                <a:solidFill>
                  <a:schemeClr val="bg1"/>
                </a:solidFill>
              </a:rPr>
              <a:t>the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unique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people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working</a:t>
            </a:r>
            <a:r>
              <a:rPr lang="nl-NL" dirty="0">
                <a:solidFill>
                  <a:schemeClr val="bg1"/>
                </a:solidFill>
              </a:rPr>
              <a:t> in </a:t>
            </a:r>
            <a:r>
              <a:rPr lang="nl-NL" dirty="0" err="1">
                <a:solidFill>
                  <a:schemeClr val="bg1"/>
                </a:solidFill>
              </a:rPr>
              <a:t>that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organization</a:t>
            </a:r>
            <a:r>
              <a:rPr lang="nl-NL" dirty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6610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3238BB-F2FE-43D2-FEB5-D4A8F5C6C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>
                <a:solidFill>
                  <a:schemeClr val="bg1"/>
                </a:solidFill>
              </a:rPr>
              <a:t>Experiment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B95957-7568-614A-318F-18390D19D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>
                <a:solidFill>
                  <a:schemeClr val="bg1"/>
                </a:solidFill>
              </a:rPr>
              <a:t>Branded</a:t>
            </a:r>
            <a:r>
              <a:rPr lang="nl-NL" dirty="0">
                <a:solidFill>
                  <a:schemeClr val="bg1"/>
                </a:solidFill>
              </a:rPr>
              <a:t> versus non </a:t>
            </a:r>
            <a:r>
              <a:rPr lang="nl-NL" dirty="0" err="1">
                <a:solidFill>
                  <a:schemeClr val="bg1"/>
                </a:solidFill>
              </a:rPr>
              <a:t>branded</a:t>
            </a:r>
            <a:r>
              <a:rPr lang="nl-NL" dirty="0">
                <a:solidFill>
                  <a:schemeClr val="bg1"/>
                </a:solidFill>
              </a:rPr>
              <a:t> (standard </a:t>
            </a:r>
            <a:r>
              <a:rPr lang="nl-NL" dirty="0" err="1">
                <a:solidFill>
                  <a:schemeClr val="bg1"/>
                </a:solidFill>
              </a:rPr>
              <a:t>vacancies</a:t>
            </a:r>
            <a:r>
              <a:rPr lang="nl-NL" dirty="0">
                <a:solidFill>
                  <a:schemeClr val="bg1"/>
                </a:solidFill>
              </a:rPr>
              <a:t>) </a:t>
            </a:r>
            <a:r>
              <a:rPr lang="nl-NL" dirty="0" err="1">
                <a:solidFill>
                  <a:schemeClr val="bg1"/>
                </a:solidFill>
              </a:rPr>
              <a:t>vacancy</a:t>
            </a:r>
            <a:r>
              <a:rPr lang="nl-NL" dirty="0">
                <a:solidFill>
                  <a:schemeClr val="bg1"/>
                </a:solidFill>
              </a:rPr>
              <a:t> tekst</a:t>
            </a:r>
          </a:p>
          <a:p>
            <a:r>
              <a:rPr lang="nl-NL" dirty="0" err="1">
                <a:solidFill>
                  <a:schemeClr val="bg1"/>
                </a:solidFill>
              </a:rPr>
              <a:t>Not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only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very</a:t>
            </a:r>
            <a:r>
              <a:rPr lang="nl-NL" dirty="0">
                <a:solidFill>
                  <a:schemeClr val="bg1"/>
                </a:solidFill>
              </a:rPr>
              <a:t> significant </a:t>
            </a:r>
            <a:r>
              <a:rPr lang="nl-NL" dirty="0" err="1">
                <a:solidFill>
                  <a:schemeClr val="bg1"/>
                </a:solidFill>
              </a:rPr>
              <a:t>difference</a:t>
            </a:r>
            <a:r>
              <a:rPr lang="nl-NL" dirty="0">
                <a:solidFill>
                  <a:schemeClr val="bg1"/>
                </a:solidFill>
              </a:rPr>
              <a:t>, but </a:t>
            </a:r>
            <a:r>
              <a:rPr lang="nl-NL" dirty="0" err="1">
                <a:solidFill>
                  <a:schemeClr val="bg1"/>
                </a:solidFill>
              </a:rPr>
              <a:t>also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about</a:t>
            </a:r>
            <a:r>
              <a:rPr lang="nl-NL" dirty="0">
                <a:solidFill>
                  <a:schemeClr val="bg1"/>
                </a:solidFill>
              </a:rPr>
              <a:t> 15 </a:t>
            </a:r>
            <a:r>
              <a:rPr lang="nl-NL" dirty="0" err="1">
                <a:solidFill>
                  <a:schemeClr val="bg1"/>
                </a:solidFill>
              </a:rPr>
              <a:t>students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from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the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experimental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condition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who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read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the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branded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text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that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really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wanted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the</a:t>
            </a:r>
            <a:r>
              <a:rPr lang="nl-NL" dirty="0">
                <a:solidFill>
                  <a:schemeClr val="bg1"/>
                </a:solidFill>
              </a:rPr>
              <a:t> name of </a:t>
            </a:r>
            <a:r>
              <a:rPr lang="nl-NL" dirty="0" err="1">
                <a:solidFill>
                  <a:schemeClr val="bg1"/>
                </a:solidFill>
              </a:rPr>
              <a:t>the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organization</a:t>
            </a:r>
            <a:r>
              <a:rPr lang="nl-NL" dirty="0">
                <a:solidFill>
                  <a:schemeClr val="bg1"/>
                </a:solidFill>
              </a:rPr>
              <a:t>, </a:t>
            </a:r>
            <a:r>
              <a:rPr lang="nl-NL" dirty="0" err="1">
                <a:solidFill>
                  <a:schemeClr val="bg1"/>
                </a:solidFill>
              </a:rPr>
              <a:t>because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they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wanted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to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work</a:t>
            </a:r>
            <a:r>
              <a:rPr lang="nl-NL" dirty="0">
                <a:solidFill>
                  <a:schemeClr val="bg1"/>
                </a:solidFill>
              </a:rPr>
              <a:t> over </a:t>
            </a:r>
            <a:r>
              <a:rPr lang="nl-NL" dirty="0" err="1">
                <a:solidFill>
                  <a:schemeClr val="bg1"/>
                </a:solidFill>
              </a:rPr>
              <a:t>there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0FF4FF5-A5BA-A114-DE83-2E9423CCC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3819" y="3783699"/>
            <a:ext cx="4338181" cy="3074301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1D62422-83A0-B799-C433-18400BC24C6F}"/>
              </a:ext>
            </a:extLst>
          </p:cNvPr>
          <p:cNvSpPr txBox="1"/>
          <p:nvPr/>
        </p:nvSpPr>
        <p:spPr>
          <a:xfrm>
            <a:off x="-1" y="6057294"/>
            <a:ext cx="76283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i="1" dirty="0">
                <a:solidFill>
                  <a:schemeClr val="bg1"/>
                </a:solidFill>
                <a:effectLst/>
                <a:latin typeface="Times"/>
              </a:rPr>
              <a:t>Journal of Brand Management (2013) 20, 355 – 373. </a:t>
            </a:r>
            <a:r>
              <a:rPr lang="nl-NL" i="1" dirty="0" err="1">
                <a:solidFill>
                  <a:schemeClr val="bg1"/>
                </a:solidFill>
                <a:effectLst/>
                <a:latin typeface="Times"/>
              </a:rPr>
              <a:t>doi</a:t>
            </a:r>
            <a:r>
              <a:rPr lang="nl-NL" i="1" dirty="0">
                <a:solidFill>
                  <a:schemeClr val="bg1"/>
                </a:solidFill>
                <a:effectLst/>
                <a:latin typeface="Times"/>
              </a:rPr>
              <a:t>: 10.1057/bm.2012.21 ;</a:t>
            </a:r>
            <a:endParaRPr lang="nl-NL" dirty="0">
              <a:solidFill>
                <a:schemeClr val="bg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033452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2D899E-E4CA-1395-2667-2FBC94F80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>
                <a:solidFill>
                  <a:schemeClr val="bg1"/>
                </a:solidFill>
              </a:rPr>
              <a:t>Antonia Hein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EB0E55-900F-9BE4-470D-C8EA0B8B3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9682" y="1825625"/>
            <a:ext cx="6694118" cy="4351338"/>
          </a:xfrm>
        </p:spPr>
        <p:txBody>
          <a:bodyPr/>
          <a:lstStyle/>
          <a:p>
            <a:r>
              <a:rPr lang="nl-NL" dirty="0" err="1">
                <a:solidFill>
                  <a:schemeClr val="bg1"/>
                </a:solidFill>
              </a:rPr>
              <a:t>One</a:t>
            </a:r>
            <a:r>
              <a:rPr lang="nl-NL" dirty="0">
                <a:solidFill>
                  <a:schemeClr val="bg1"/>
                </a:solidFill>
              </a:rPr>
              <a:t> of </a:t>
            </a:r>
            <a:r>
              <a:rPr lang="nl-NL" dirty="0" err="1">
                <a:solidFill>
                  <a:schemeClr val="bg1"/>
                </a:solidFill>
              </a:rPr>
              <a:t>the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teachers</a:t>
            </a:r>
            <a:r>
              <a:rPr lang="nl-NL" dirty="0">
                <a:solidFill>
                  <a:schemeClr val="bg1"/>
                </a:solidFill>
              </a:rPr>
              <a:t> International Communication</a:t>
            </a:r>
          </a:p>
          <a:p>
            <a:r>
              <a:rPr lang="nl-NL" dirty="0" err="1">
                <a:solidFill>
                  <a:schemeClr val="bg1"/>
                </a:solidFill>
              </a:rPr>
              <a:t>Did</a:t>
            </a:r>
            <a:r>
              <a:rPr lang="nl-NL" dirty="0">
                <a:solidFill>
                  <a:schemeClr val="bg1"/>
                </a:solidFill>
              </a:rPr>
              <a:t> do </a:t>
            </a:r>
            <a:r>
              <a:rPr lang="nl-NL" dirty="0" err="1">
                <a:solidFill>
                  <a:schemeClr val="bg1"/>
                </a:solidFill>
              </a:rPr>
              <a:t>projects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and</a:t>
            </a:r>
            <a:r>
              <a:rPr lang="nl-NL" dirty="0">
                <a:solidFill>
                  <a:schemeClr val="bg1"/>
                </a:solidFill>
              </a:rPr>
              <a:t> research on </a:t>
            </a:r>
            <a:r>
              <a:rPr lang="nl-NL" dirty="0" err="1">
                <a:solidFill>
                  <a:schemeClr val="bg1"/>
                </a:solidFill>
              </a:rPr>
              <a:t>the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attractiveness</a:t>
            </a:r>
            <a:r>
              <a:rPr lang="nl-NL" dirty="0">
                <a:solidFill>
                  <a:schemeClr val="bg1"/>
                </a:solidFill>
              </a:rPr>
              <a:t> of IT companies</a:t>
            </a:r>
          </a:p>
          <a:p>
            <a:r>
              <a:rPr lang="nl-NL" dirty="0" err="1">
                <a:solidFill>
                  <a:schemeClr val="bg1"/>
                </a:solidFill>
              </a:rPr>
              <a:t>Wanted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to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obtain</a:t>
            </a:r>
            <a:r>
              <a:rPr lang="nl-NL" dirty="0">
                <a:solidFill>
                  <a:schemeClr val="bg1"/>
                </a:solidFill>
              </a:rPr>
              <a:t> a PhD</a:t>
            </a:r>
          </a:p>
        </p:txBody>
      </p:sp>
      <p:pic>
        <p:nvPicPr>
          <p:cNvPr id="1026" name="Picture 2" descr="Antonia Hein — Hanze University of Applied Sciences">
            <a:extLst>
              <a:ext uri="{FF2B5EF4-FFF2-40B4-BE49-F238E27FC236}">
                <a16:creationId xmlns:a16="http://schemas.microsoft.com/office/drawing/2014/main" id="{B8278A44-828C-9AA5-E40D-E23A559B3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3" y="1825625"/>
            <a:ext cx="4448218" cy="422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343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9A0FD-7A27-0A80-8E30-52CDD9D2A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>
                <a:solidFill>
                  <a:schemeClr val="bg1"/>
                </a:solidFill>
              </a:rPr>
              <a:t>Regional</a:t>
            </a:r>
            <a:r>
              <a:rPr lang="nl-NL" dirty="0">
                <a:solidFill>
                  <a:schemeClr val="bg1"/>
                </a:solidFill>
              </a:rPr>
              <a:t> project: Talent in </a:t>
            </a:r>
            <a:r>
              <a:rPr lang="nl-NL" dirty="0" err="1">
                <a:solidFill>
                  <a:schemeClr val="bg1"/>
                </a:solidFill>
              </a:rPr>
              <a:t>the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Region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8F7DB35-43C7-902B-21F6-BCEA82144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73" y="1504689"/>
            <a:ext cx="5727700" cy="29718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D2A9223-07FA-0C05-347C-611B977FF67D}"/>
              </a:ext>
            </a:extLst>
          </p:cNvPr>
          <p:cNvSpPr txBox="1"/>
          <p:nvPr/>
        </p:nvSpPr>
        <p:spPr>
          <a:xfrm>
            <a:off x="6187858" y="1690688"/>
            <a:ext cx="5624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Groningen </a:t>
            </a:r>
            <a:r>
              <a:rPr lang="nl-NL" dirty="0" err="1">
                <a:solidFill>
                  <a:schemeClr val="bg1"/>
                </a:solidFill>
              </a:rPr>
              <a:t>region</a:t>
            </a:r>
            <a:r>
              <a:rPr lang="nl-NL" dirty="0">
                <a:solidFill>
                  <a:schemeClr val="bg1"/>
                </a:solidFill>
              </a:rPr>
              <a:t> suffers </a:t>
            </a:r>
            <a:r>
              <a:rPr lang="nl-NL" dirty="0" err="1">
                <a:solidFill>
                  <a:schemeClr val="bg1"/>
                </a:solidFill>
              </a:rPr>
              <a:t>from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the</a:t>
            </a:r>
            <a:r>
              <a:rPr lang="nl-NL" dirty="0">
                <a:solidFill>
                  <a:schemeClr val="bg1"/>
                </a:solidFill>
              </a:rPr>
              <a:t> gas </a:t>
            </a:r>
            <a:r>
              <a:rPr lang="nl-NL" dirty="0" err="1">
                <a:solidFill>
                  <a:schemeClr val="bg1"/>
                </a:solidFill>
              </a:rPr>
              <a:t>extraction</a:t>
            </a:r>
            <a:r>
              <a:rPr lang="nl-NL" dirty="0">
                <a:solidFill>
                  <a:schemeClr val="bg1"/>
                </a:solidFill>
              </a:rPr>
              <a:t>, </a:t>
            </a:r>
            <a:r>
              <a:rPr lang="nl-NL" dirty="0" err="1">
                <a:solidFill>
                  <a:schemeClr val="bg1"/>
                </a:solidFill>
              </a:rPr>
              <a:t>that</a:t>
            </a:r>
            <a:r>
              <a:rPr lang="nl-NL" dirty="0">
                <a:solidFill>
                  <a:schemeClr val="bg1"/>
                </a:solidFill>
              </a:rPr>
              <a:t> lead </a:t>
            </a:r>
            <a:r>
              <a:rPr lang="nl-NL" dirty="0" err="1">
                <a:solidFill>
                  <a:schemeClr val="bg1"/>
                </a:solidFill>
              </a:rPr>
              <a:t>to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earthquakes</a:t>
            </a:r>
            <a:r>
              <a:rPr lang="nl-NL" dirty="0">
                <a:solidFill>
                  <a:schemeClr val="bg1"/>
                </a:solidFill>
              </a:rPr>
              <a:t>, </a:t>
            </a:r>
            <a:r>
              <a:rPr lang="nl-NL" dirty="0" err="1">
                <a:solidFill>
                  <a:schemeClr val="bg1"/>
                </a:solidFill>
              </a:rPr>
              <a:t>with</a:t>
            </a:r>
            <a:r>
              <a:rPr lang="nl-NL" dirty="0">
                <a:solidFill>
                  <a:schemeClr val="bg1"/>
                </a:solidFill>
              </a:rPr>
              <a:t> a lot of </a:t>
            </a:r>
            <a:r>
              <a:rPr lang="nl-NL" dirty="0" err="1">
                <a:solidFill>
                  <a:schemeClr val="bg1"/>
                </a:solidFill>
              </a:rPr>
              <a:t>damages</a:t>
            </a:r>
            <a:r>
              <a:rPr lang="nl-NL" dirty="0">
                <a:solidFill>
                  <a:schemeClr val="bg1"/>
                </a:solidFill>
              </a:rPr>
              <a:t>, </a:t>
            </a:r>
            <a:r>
              <a:rPr lang="nl-NL" dirty="0" err="1">
                <a:solidFill>
                  <a:schemeClr val="bg1"/>
                </a:solidFill>
              </a:rPr>
              <a:t>dysfunctioning</a:t>
            </a:r>
            <a:r>
              <a:rPr lang="nl-NL" dirty="0">
                <a:solidFill>
                  <a:schemeClr val="bg1"/>
                </a:solidFill>
              </a:rPr>
              <a:t>  </a:t>
            </a:r>
            <a:r>
              <a:rPr lang="nl-NL" dirty="0" err="1">
                <a:solidFill>
                  <a:schemeClr val="bg1"/>
                </a:solidFill>
              </a:rPr>
              <a:t>governments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and</a:t>
            </a:r>
            <a:r>
              <a:rPr lang="nl-NL" dirty="0">
                <a:solidFill>
                  <a:schemeClr val="bg1"/>
                </a:solidFill>
              </a:rPr>
              <a:t> a </a:t>
            </a:r>
            <a:r>
              <a:rPr lang="nl-NL" dirty="0" err="1">
                <a:solidFill>
                  <a:schemeClr val="bg1"/>
                </a:solidFill>
              </a:rPr>
              <a:t>changing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labor</a:t>
            </a:r>
            <a:r>
              <a:rPr lang="nl-NL" dirty="0">
                <a:solidFill>
                  <a:schemeClr val="bg1"/>
                </a:solidFill>
              </a:rPr>
              <a:t> market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3733553-93FB-1887-3B94-C4353451E14B}"/>
              </a:ext>
            </a:extLst>
          </p:cNvPr>
          <p:cNvSpPr txBox="1"/>
          <p:nvPr/>
        </p:nvSpPr>
        <p:spPr>
          <a:xfrm>
            <a:off x="6187858" y="2755726"/>
            <a:ext cx="5624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Several</a:t>
            </a:r>
            <a:r>
              <a:rPr lang="nl-NL" dirty="0">
                <a:solidFill>
                  <a:schemeClr val="bg1"/>
                </a:solidFill>
              </a:rPr>
              <a:t> programs </a:t>
            </a:r>
            <a:r>
              <a:rPr lang="nl-NL" dirty="0" err="1">
                <a:solidFill>
                  <a:schemeClr val="bg1"/>
                </a:solidFill>
              </a:rPr>
              <a:t>aimed</a:t>
            </a:r>
            <a:r>
              <a:rPr lang="nl-NL" dirty="0">
                <a:solidFill>
                  <a:schemeClr val="bg1"/>
                </a:solidFill>
              </a:rPr>
              <a:t> at </a:t>
            </a:r>
            <a:r>
              <a:rPr lang="nl-NL" dirty="0" err="1">
                <a:solidFill>
                  <a:schemeClr val="bg1"/>
                </a:solidFill>
              </a:rPr>
              <a:t>reinforcing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the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region</a:t>
            </a:r>
            <a:r>
              <a:rPr lang="nl-NL" dirty="0">
                <a:solidFill>
                  <a:schemeClr val="bg1"/>
                </a:solidFill>
              </a:rPr>
              <a:t>; National Program Groningen offers a </a:t>
            </a:r>
            <a:r>
              <a:rPr lang="nl-NL" dirty="0" err="1">
                <a:solidFill>
                  <a:schemeClr val="bg1"/>
                </a:solidFill>
              </a:rPr>
              <a:t>variety</a:t>
            </a:r>
            <a:r>
              <a:rPr lang="nl-NL" dirty="0">
                <a:solidFill>
                  <a:schemeClr val="bg1"/>
                </a:solidFill>
              </a:rPr>
              <a:t> of project, </a:t>
            </a:r>
            <a:r>
              <a:rPr lang="nl-NL" dirty="0" err="1">
                <a:solidFill>
                  <a:schemeClr val="bg1"/>
                </a:solidFill>
              </a:rPr>
              <a:t>among</a:t>
            </a:r>
            <a:r>
              <a:rPr lang="nl-NL" dirty="0">
                <a:solidFill>
                  <a:schemeClr val="bg1"/>
                </a:solidFill>
              </a:rPr>
              <a:t> these is Talent in </a:t>
            </a:r>
            <a:r>
              <a:rPr lang="nl-NL" dirty="0" err="1">
                <a:solidFill>
                  <a:schemeClr val="bg1"/>
                </a:solidFill>
              </a:rPr>
              <a:t>the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Region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97287FD-8292-B38C-0817-ED22AF2D4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028" y="3820763"/>
            <a:ext cx="4734401" cy="302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32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D7BC7D-EE9D-7547-F483-639404C9B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378" y="365125"/>
            <a:ext cx="9487422" cy="1325563"/>
          </a:xfrm>
        </p:spPr>
        <p:txBody>
          <a:bodyPr/>
          <a:lstStyle/>
          <a:p>
            <a:r>
              <a:rPr lang="nl-NL" dirty="0" err="1">
                <a:solidFill>
                  <a:schemeClr val="bg1"/>
                </a:solidFill>
              </a:rPr>
              <a:t>Projects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B8E49CC-96ED-FC63-5181-2D7423377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866378" cy="1758182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BF26D72-CBF9-5668-788C-F13229FF0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2407" y="1204809"/>
            <a:ext cx="3477221" cy="170200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726A996-72BB-30A8-D4EC-61D5605DA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235" y="2906817"/>
            <a:ext cx="3659761" cy="153094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7F2D25A-1BF0-8D46-01C0-F6CC3ADE10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2407" y="3049622"/>
            <a:ext cx="3546678" cy="153094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F4CB0AB2-0003-7898-4AC1-DBDB3B1CCC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4006" y="2250333"/>
            <a:ext cx="3446934" cy="1598578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441D658B-EE15-E17F-98C6-C5102C4015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464" y="4976799"/>
            <a:ext cx="3847900" cy="1639783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D0C9E028-B364-578A-81F7-63F420351A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5431" y="4833299"/>
            <a:ext cx="3568394" cy="1639784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D2F36CCA-7088-8628-1D07-C91FF38DF74F}"/>
              </a:ext>
            </a:extLst>
          </p:cNvPr>
          <p:cNvSpPr txBox="1"/>
          <p:nvPr/>
        </p:nvSpPr>
        <p:spPr>
          <a:xfrm>
            <a:off x="9987473" y="5653191"/>
            <a:ext cx="1723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867952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0913A8-C6C3-5BC1-9C7F-A4C77F823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D18B3695-C8FC-7ECD-990E-42BDBF8B07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5725" y="387189"/>
            <a:ext cx="4194755" cy="4351338"/>
          </a:xfrm>
        </p:spPr>
      </p:pic>
      <p:pic>
        <p:nvPicPr>
          <p:cNvPr id="5" name="Tijdelijke aanduiding voor inhoud 6">
            <a:extLst>
              <a:ext uri="{FF2B5EF4-FFF2-40B4-BE49-F238E27FC236}">
                <a16:creationId xmlns:a16="http://schemas.microsoft.com/office/drawing/2014/main" id="{6EE79AF2-905A-8FE6-30AB-85F070063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7189"/>
            <a:ext cx="7380717" cy="6298423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CF51F0B4-B019-9477-415C-2265B4B47693}"/>
              </a:ext>
            </a:extLst>
          </p:cNvPr>
          <p:cNvSpPr/>
          <p:nvPr/>
        </p:nvSpPr>
        <p:spPr>
          <a:xfrm>
            <a:off x="3327816" y="2562858"/>
            <a:ext cx="2113614" cy="257876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2A7AF3F-C587-6177-3AF2-0369DFD8E2AF}"/>
              </a:ext>
            </a:extLst>
          </p:cNvPr>
          <p:cNvSpPr txBox="1"/>
          <p:nvPr/>
        </p:nvSpPr>
        <p:spPr>
          <a:xfrm>
            <a:off x="719528" y="2278505"/>
            <a:ext cx="2608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Dutch call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region</a:t>
            </a:r>
            <a:r>
              <a:rPr lang="nl-NL" dirty="0"/>
              <a:t> de Randstad, </a:t>
            </a:r>
            <a:r>
              <a:rPr lang="nl-NL" dirty="0" err="1"/>
              <a:t>including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big 4 </a:t>
            </a:r>
            <a:r>
              <a:rPr lang="nl-NL" dirty="0" err="1"/>
              <a:t>cities</a:t>
            </a:r>
            <a:r>
              <a:rPr lang="nl-NL" dirty="0"/>
              <a:t>, Amsterdam, Rotterdam, The Hague &amp; Utrecht</a:t>
            </a: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EAD69BAC-7F4B-DA03-CE94-195C803A8EEA}"/>
              </a:ext>
            </a:extLst>
          </p:cNvPr>
          <p:cNvSpPr/>
          <p:nvPr/>
        </p:nvSpPr>
        <p:spPr>
          <a:xfrm>
            <a:off x="5951094" y="423368"/>
            <a:ext cx="1848337" cy="132556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34CB9A0-114F-6F96-4E2F-566FB148CEDC}"/>
              </a:ext>
            </a:extLst>
          </p:cNvPr>
          <p:cNvSpPr txBox="1"/>
          <p:nvPr/>
        </p:nvSpPr>
        <p:spPr>
          <a:xfrm>
            <a:off x="6172577" y="716817"/>
            <a:ext cx="2353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Groningen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5E0E274-54D9-C3E8-A812-AE0E78C60037}"/>
              </a:ext>
            </a:extLst>
          </p:cNvPr>
          <p:cNvSpPr txBox="1"/>
          <p:nvPr/>
        </p:nvSpPr>
        <p:spPr>
          <a:xfrm>
            <a:off x="8711528" y="2562858"/>
            <a:ext cx="3057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Sundsvall</a:t>
            </a:r>
            <a:endParaRPr lang="nl-NL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A4F0C8C3-8E15-4B02-8C62-AC385664D9C8}"/>
              </a:ext>
            </a:extLst>
          </p:cNvPr>
          <p:cNvSpPr txBox="1"/>
          <p:nvPr/>
        </p:nvSpPr>
        <p:spPr>
          <a:xfrm>
            <a:off x="7799431" y="4946754"/>
            <a:ext cx="4141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Randstad </a:t>
            </a:r>
            <a:r>
              <a:rPr lang="nl-NL" dirty="0" err="1">
                <a:solidFill>
                  <a:schemeClr val="bg1"/>
                </a:solidFill>
              </a:rPr>
              <a:t>attracts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many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students</a:t>
            </a:r>
            <a:r>
              <a:rPr lang="nl-NL" dirty="0">
                <a:solidFill>
                  <a:schemeClr val="bg1"/>
                </a:solidFill>
              </a:rPr>
              <a:t>, a lot of </a:t>
            </a:r>
            <a:r>
              <a:rPr lang="nl-NL" dirty="0" err="1">
                <a:solidFill>
                  <a:schemeClr val="bg1"/>
                </a:solidFill>
              </a:rPr>
              <a:t>work</a:t>
            </a:r>
            <a:r>
              <a:rPr lang="nl-NL" dirty="0">
                <a:solidFill>
                  <a:schemeClr val="bg1"/>
                </a:solidFill>
              </a:rPr>
              <a:t>, </a:t>
            </a:r>
            <a:r>
              <a:rPr lang="nl-NL" dirty="0" err="1">
                <a:solidFill>
                  <a:schemeClr val="bg1"/>
                </a:solidFill>
              </a:rPr>
              <a:t>all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the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national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government</a:t>
            </a:r>
            <a:r>
              <a:rPr lang="nl-NL" dirty="0">
                <a:solidFill>
                  <a:schemeClr val="bg1"/>
                </a:solidFill>
              </a:rPr>
              <a:t> is present, </a:t>
            </a:r>
            <a:r>
              <a:rPr lang="nl-NL" dirty="0" err="1">
                <a:solidFill>
                  <a:schemeClr val="bg1"/>
                </a:solidFill>
              </a:rPr>
              <a:t>and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also</a:t>
            </a:r>
            <a:r>
              <a:rPr lang="nl-NL" dirty="0">
                <a:solidFill>
                  <a:schemeClr val="bg1"/>
                </a:solidFill>
              </a:rPr>
              <a:t> a lot </a:t>
            </a:r>
            <a:r>
              <a:rPr lang="nl-NL" dirty="0" err="1">
                <a:solidFill>
                  <a:schemeClr val="bg1"/>
                </a:solidFill>
              </a:rPr>
              <a:t>international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organizations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436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Lettertype, tekst, typografie&#10;&#10;Automatisch gegenereerde beschrijving">
            <a:extLst>
              <a:ext uri="{FF2B5EF4-FFF2-40B4-BE49-F238E27FC236}">
                <a16:creationId xmlns:a16="http://schemas.microsoft.com/office/drawing/2014/main" id="{2866C46E-304C-F51F-9A12-21C7A5819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50" y="126724"/>
            <a:ext cx="6413500" cy="800100"/>
          </a:xfrm>
          <a:prstGeom prst="rect">
            <a:avLst/>
          </a:prstGeom>
        </p:spPr>
      </p:pic>
      <p:pic>
        <p:nvPicPr>
          <p:cNvPr id="7" name="Afbeelding 6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205713B7-1C30-F16C-C80C-9E1ECF5B6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57" y="1243141"/>
            <a:ext cx="10893285" cy="548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938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894</Words>
  <Application>Microsoft Macintosh PowerPoint</Application>
  <PresentationFormat>Breedbeeld</PresentationFormat>
  <Paragraphs>128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</vt:lpstr>
      <vt:lpstr>Times New Roman</vt:lpstr>
      <vt:lpstr>Kantoorthema</vt:lpstr>
      <vt:lpstr>PowerPoint-presentatie</vt:lpstr>
      <vt:lpstr>Agenda</vt:lpstr>
      <vt:lpstr>My personal journey</vt:lpstr>
      <vt:lpstr>Experiment</vt:lpstr>
      <vt:lpstr>Antonia Hein</vt:lpstr>
      <vt:lpstr>Regional project: Talent in the Region</vt:lpstr>
      <vt:lpstr>Projects</vt:lpstr>
      <vt:lpstr>PowerPoint-presentatie</vt:lpstr>
      <vt:lpstr>PowerPoint-presentatie</vt:lpstr>
      <vt:lpstr>Talent in the region main goal</vt:lpstr>
      <vt:lpstr>PowerPoint-presentatie</vt:lpstr>
      <vt:lpstr>PowerPoint-presentatie</vt:lpstr>
      <vt:lpstr>Content Analysis</vt:lpstr>
      <vt:lpstr>Results: percentage tekst in vacancies</vt:lpstr>
      <vt:lpstr>Frequency of codes per country</vt:lpstr>
      <vt:lpstr>Employer Branding elements</vt:lpstr>
      <vt:lpstr>Comparison three Branches</vt:lpstr>
      <vt:lpstr>Study 3</vt:lpstr>
      <vt:lpstr>Benchmark for organizations that joined in study</vt:lpstr>
      <vt:lpstr>Diversity &amp; Inclusion</vt:lpstr>
      <vt:lpstr>Results  two papers  (in progress, accepted for Euprera &amp; CSR communication conference)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Wim Elving</dc:creator>
  <cp:lastModifiedBy>Wim Elving</cp:lastModifiedBy>
  <cp:revision>4</cp:revision>
  <dcterms:created xsi:type="dcterms:W3CDTF">2024-06-06T11:12:15Z</dcterms:created>
  <dcterms:modified xsi:type="dcterms:W3CDTF">2024-06-07T09:56:58Z</dcterms:modified>
</cp:coreProperties>
</file>